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Lst>
  <p:notesMasterIdLst>
    <p:notesMasterId r:id="rId38"/>
  </p:notesMasterIdLst>
  <p:sldIdLst>
    <p:sldId id="368" r:id="rId2"/>
    <p:sldId id="374" r:id="rId3"/>
    <p:sldId id="257" r:id="rId4"/>
    <p:sldId id="305" r:id="rId5"/>
    <p:sldId id="264" r:id="rId6"/>
    <p:sldId id="325" r:id="rId7"/>
    <p:sldId id="326" r:id="rId8"/>
    <p:sldId id="270" r:id="rId9"/>
    <p:sldId id="266" r:id="rId10"/>
    <p:sldId id="271" r:id="rId11"/>
    <p:sldId id="285" r:id="rId12"/>
    <p:sldId id="302" r:id="rId13"/>
    <p:sldId id="312" r:id="rId14"/>
    <p:sldId id="272" r:id="rId15"/>
    <p:sldId id="273" r:id="rId16"/>
    <p:sldId id="259" r:id="rId17"/>
    <p:sldId id="286" r:id="rId18"/>
    <p:sldId id="274" r:id="rId19"/>
    <p:sldId id="275" r:id="rId20"/>
    <p:sldId id="303" r:id="rId21"/>
    <p:sldId id="300" r:id="rId22"/>
    <p:sldId id="304" r:id="rId23"/>
    <p:sldId id="277" r:id="rId24"/>
    <p:sldId id="263" r:id="rId25"/>
    <p:sldId id="330" r:id="rId26"/>
    <p:sldId id="278" r:id="rId27"/>
    <p:sldId id="279" r:id="rId28"/>
    <p:sldId id="268" r:id="rId29"/>
    <p:sldId id="288" r:id="rId30"/>
    <p:sldId id="280" r:id="rId31"/>
    <p:sldId id="282" r:id="rId32"/>
    <p:sldId id="283" r:id="rId33"/>
    <p:sldId id="281" r:id="rId34"/>
    <p:sldId id="269" r:id="rId35"/>
    <p:sldId id="284" r:id="rId36"/>
    <p:sldId id="315" r:id="rId37"/>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66"/>
    <a:srgbClr val="3333FF"/>
    <a:srgbClr val="3399FF"/>
    <a:srgbClr val="66FF99"/>
    <a:srgbClr val="00FF00"/>
    <a:srgbClr val="CC66FF"/>
    <a:srgbClr val="FF0066"/>
    <a:srgbClr val="0066FF"/>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66" autoAdjust="0"/>
    <p:restoredTop sz="86811" autoAdjust="0"/>
  </p:normalViewPr>
  <p:slideViewPr>
    <p:cSldViewPr>
      <p:cViewPr varScale="1">
        <p:scale>
          <a:sx n="56" d="100"/>
          <a:sy n="56" d="100"/>
        </p:scale>
        <p:origin x="1577" y="38"/>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564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49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cs typeface="Arial" charset="0"/>
              </a:defRPr>
            </a:lvl1pPr>
          </a:lstStyle>
          <a:p>
            <a:pPr>
              <a:defRPr/>
            </a:pPr>
            <a:endParaRPr lang="en-US"/>
          </a:p>
        </p:txBody>
      </p:sp>
      <p:sp>
        <p:nvSpPr>
          <p:cNvPr id="6349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cs typeface="Arial" charset="0"/>
              </a:defRPr>
            </a:lvl1pPr>
          </a:lstStyle>
          <a:p>
            <a:pPr>
              <a:defRPr/>
            </a:pPr>
            <a:endParaRPr lang="en-US"/>
          </a:p>
        </p:txBody>
      </p:sp>
      <p:sp>
        <p:nvSpPr>
          <p:cNvPr id="532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349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349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cs typeface="Arial" charset="0"/>
              </a:defRPr>
            </a:lvl1pPr>
          </a:lstStyle>
          <a:p>
            <a:pPr>
              <a:defRPr/>
            </a:pPr>
            <a:endParaRPr lang="en-US"/>
          </a:p>
        </p:txBody>
      </p:sp>
      <p:sp>
        <p:nvSpPr>
          <p:cNvPr id="6349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cs typeface="Arial" charset="0"/>
              </a:defRPr>
            </a:lvl1pPr>
          </a:lstStyle>
          <a:p>
            <a:pPr>
              <a:defRPr/>
            </a:pPr>
            <a:fld id="{119087C3-472A-481F-9424-33FC07F2521E}" type="slidenum">
              <a:rPr lang="en-US"/>
              <a:pPr>
                <a:defRPr/>
              </a:pPr>
              <a:t>‹#›</a:t>
            </a:fld>
            <a:endParaRPr lang="en-US"/>
          </a:p>
        </p:txBody>
      </p:sp>
    </p:spTree>
    <p:extLst>
      <p:ext uri="{BB962C8B-B14F-4D97-AF65-F5344CB8AC3E}">
        <p14:creationId xmlns:p14="http://schemas.microsoft.com/office/powerpoint/2010/main" val="58847475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gene is a section of a DNA molecule that codes for one particular protein.</a:t>
            </a:r>
          </a:p>
          <a:p>
            <a:r>
              <a:rPr lang="en-US" sz="1200" b="0" i="1" kern="1200" dirty="0">
                <a:solidFill>
                  <a:schemeClr val="tx1"/>
                </a:solidFill>
                <a:effectLst/>
                <a:latin typeface="+mn-lt"/>
                <a:ea typeface="+mn-ea"/>
                <a:cs typeface="+mn-cs"/>
              </a:rPr>
              <a:t>The majority of a cell's DNA is located in the nucleus. DNA is combined with a small amount of protein to make chromosomes.</a:t>
            </a:r>
            <a:endParaRPr lang="en-US" dirty="0"/>
          </a:p>
        </p:txBody>
      </p:sp>
      <p:sp>
        <p:nvSpPr>
          <p:cNvPr id="4" name="Slide Number Placeholder 3"/>
          <p:cNvSpPr>
            <a:spLocks noGrp="1"/>
          </p:cNvSpPr>
          <p:nvPr>
            <p:ph type="sldNum" sz="quarter" idx="5"/>
          </p:nvPr>
        </p:nvSpPr>
        <p:spPr/>
        <p:txBody>
          <a:bodyPr/>
          <a:lstStyle/>
          <a:p>
            <a:fld id="{B86AB518-3F72-43A6-A3FC-5BB9B079F1C3}" type="slidenum">
              <a:rPr lang="en-US" smtClean="0"/>
              <a:t>5</a:t>
            </a:fld>
            <a:endParaRPr lang="en-US"/>
          </a:p>
        </p:txBody>
      </p:sp>
    </p:spTree>
    <p:extLst>
      <p:ext uri="{BB962C8B-B14F-4D97-AF65-F5344CB8AC3E}">
        <p14:creationId xmlns:p14="http://schemas.microsoft.com/office/powerpoint/2010/main" val="3276820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gene is a section of a DNA molecule that codes for one particular protein.</a:t>
            </a:r>
            <a:endParaRPr lang="en-US" dirty="0"/>
          </a:p>
        </p:txBody>
      </p:sp>
      <p:sp>
        <p:nvSpPr>
          <p:cNvPr id="4" name="Slide Number Placeholder 3"/>
          <p:cNvSpPr>
            <a:spLocks noGrp="1"/>
          </p:cNvSpPr>
          <p:nvPr>
            <p:ph type="sldNum" sz="quarter" idx="5"/>
          </p:nvPr>
        </p:nvSpPr>
        <p:spPr/>
        <p:txBody>
          <a:bodyPr/>
          <a:lstStyle/>
          <a:p>
            <a:fld id="{B86AB518-3F72-43A6-A3FC-5BB9B079F1C3}" type="slidenum">
              <a:rPr lang="en-US" smtClean="0"/>
              <a:t>6</a:t>
            </a:fld>
            <a:endParaRPr lang="en-US"/>
          </a:p>
        </p:txBody>
      </p:sp>
    </p:spTree>
    <p:extLst>
      <p:ext uri="{BB962C8B-B14F-4D97-AF65-F5344CB8AC3E}">
        <p14:creationId xmlns:p14="http://schemas.microsoft.com/office/powerpoint/2010/main" val="794114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668F82-570B-43BA-95DD-5B852FF61EE3}" type="slidenum">
              <a:rPr lang="en-US" smtClean="0"/>
              <a:t>7</a:t>
            </a:fld>
            <a:endParaRPr lang="en-US"/>
          </a:p>
        </p:txBody>
      </p:sp>
    </p:spTree>
    <p:extLst>
      <p:ext uri="{BB962C8B-B14F-4D97-AF65-F5344CB8AC3E}">
        <p14:creationId xmlns:p14="http://schemas.microsoft.com/office/powerpoint/2010/main" val="4176654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F07E75DB-77E6-4D02-AB75-1A7ACB9A9773}" type="slidenum">
              <a:rPr lang="en-US" smtClean="0"/>
              <a:pPr/>
              <a:t>8</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19087C3-472A-481F-9424-33FC07F2521E}" type="slidenum">
              <a:rPr lang="en-US" smtClean="0"/>
              <a:pPr>
                <a:defRPr/>
              </a:pPr>
              <a:t>18</a:t>
            </a:fld>
            <a:endParaRPr lang="en-US"/>
          </a:p>
        </p:txBody>
      </p:sp>
    </p:spTree>
    <p:extLst>
      <p:ext uri="{BB962C8B-B14F-4D97-AF65-F5344CB8AC3E}">
        <p14:creationId xmlns:p14="http://schemas.microsoft.com/office/powerpoint/2010/main" val="3715299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Primer is removed by Pol I.</a:t>
            </a:r>
          </a:p>
        </p:txBody>
      </p:sp>
      <p:sp>
        <p:nvSpPr>
          <p:cNvPr id="4" name="Slide Number Placeholder 3"/>
          <p:cNvSpPr>
            <a:spLocks noGrp="1"/>
          </p:cNvSpPr>
          <p:nvPr>
            <p:ph type="sldNum" sz="quarter" idx="10"/>
          </p:nvPr>
        </p:nvSpPr>
        <p:spPr/>
        <p:txBody>
          <a:bodyPr/>
          <a:lstStyle/>
          <a:p>
            <a:pPr>
              <a:defRPr/>
            </a:pPr>
            <a:fld id="{119087C3-472A-481F-9424-33FC07F2521E}" type="slidenum">
              <a:rPr lang="en-US" smtClean="0"/>
              <a:pPr>
                <a:defRPr/>
              </a:pPr>
              <a:t>32</a:t>
            </a:fld>
            <a:endParaRPr lang="en-US"/>
          </a:p>
        </p:txBody>
      </p:sp>
    </p:spTree>
    <p:extLst>
      <p:ext uri="{BB962C8B-B14F-4D97-AF65-F5344CB8AC3E}">
        <p14:creationId xmlns:p14="http://schemas.microsoft.com/office/powerpoint/2010/main" val="404965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D7711A2-D9FF-499A-B518-BD1AFDABA28A}"/>
              </a:ext>
            </a:extLst>
          </p:cNvPr>
          <p:cNvSpPr>
            <a:spLocks noGrp="1"/>
          </p:cNvSpPr>
          <p:nvPr>
            <p:ph type="dt" sz="half" idx="10"/>
          </p:nvPr>
        </p:nvSpPr>
        <p:spPr/>
        <p:txBody>
          <a:bodyPr/>
          <a:lstStyle>
            <a:lvl1pPr>
              <a:defRPr/>
            </a:lvl1pPr>
          </a:lstStyle>
          <a:p>
            <a:pPr>
              <a:defRPr/>
            </a:pPr>
            <a:endParaRPr lang="en-US" altLang="en-US"/>
          </a:p>
        </p:txBody>
      </p:sp>
      <p:sp>
        <p:nvSpPr>
          <p:cNvPr id="5" name="Footer Placeholder 4">
            <a:extLst>
              <a:ext uri="{FF2B5EF4-FFF2-40B4-BE49-F238E27FC236}">
                <a16:creationId xmlns:a16="http://schemas.microsoft.com/office/drawing/2014/main" id="{52B2308D-5A60-43A5-920B-DBDD17B79BF6}"/>
              </a:ext>
            </a:extLst>
          </p:cNvPr>
          <p:cNvSpPr>
            <a:spLocks noGrp="1"/>
          </p:cNvSpPr>
          <p:nvPr>
            <p:ph type="ftr" sz="quarter" idx="11"/>
          </p:nvPr>
        </p:nvSpPr>
        <p:spPr/>
        <p:txBody>
          <a:bodyPr/>
          <a:lstStyle>
            <a:lvl1pPr>
              <a:defRPr/>
            </a:lvl1pPr>
          </a:lstStyle>
          <a:p>
            <a:pPr>
              <a:defRPr/>
            </a:pPr>
            <a:r>
              <a:rPr lang="en-US" altLang="en-US"/>
              <a:t>NAR 2007 DNA Replication</a:t>
            </a:r>
          </a:p>
        </p:txBody>
      </p:sp>
      <p:sp>
        <p:nvSpPr>
          <p:cNvPr id="6" name="Slide Number Placeholder 5">
            <a:extLst>
              <a:ext uri="{FF2B5EF4-FFF2-40B4-BE49-F238E27FC236}">
                <a16:creationId xmlns:a16="http://schemas.microsoft.com/office/drawing/2014/main" id="{662FF493-4460-43C3-AB23-94B130EBB62E}"/>
              </a:ext>
            </a:extLst>
          </p:cNvPr>
          <p:cNvSpPr>
            <a:spLocks noGrp="1"/>
          </p:cNvSpPr>
          <p:nvPr>
            <p:ph type="sldNum" sz="quarter" idx="12"/>
          </p:nvPr>
        </p:nvSpPr>
        <p:spPr/>
        <p:txBody>
          <a:bodyPr/>
          <a:lstStyle>
            <a:lvl1pPr>
              <a:defRPr/>
            </a:lvl1pPr>
          </a:lstStyle>
          <a:p>
            <a:pPr>
              <a:defRPr/>
            </a:pPr>
            <a:fld id="{87AEC7B7-6526-481E-8070-B10A873807E1}" type="slidenum">
              <a:rPr lang="en-US" altLang="en-US" smtClean="0"/>
              <a:pPr>
                <a:defRPr/>
              </a:pPr>
              <a:t>‹#›</a:t>
            </a:fld>
            <a:endParaRPr lang="en-US" altLang="en-US"/>
          </a:p>
        </p:txBody>
      </p:sp>
    </p:spTree>
    <p:extLst>
      <p:ext uri="{BB962C8B-B14F-4D97-AF65-F5344CB8AC3E}">
        <p14:creationId xmlns:p14="http://schemas.microsoft.com/office/powerpoint/2010/main" val="4103517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429E600-109B-4BC1-8640-3F54ABE4907D}"/>
              </a:ext>
            </a:extLst>
          </p:cNvPr>
          <p:cNvSpPr>
            <a:spLocks noGrp="1"/>
          </p:cNvSpPr>
          <p:nvPr>
            <p:ph type="dt" sz="half" idx="10"/>
          </p:nvPr>
        </p:nvSpPr>
        <p:spPr/>
        <p:txBody>
          <a:bodyPr/>
          <a:lstStyle>
            <a:lvl1pPr>
              <a:defRPr/>
            </a:lvl1pPr>
          </a:lstStyle>
          <a:p>
            <a:pPr>
              <a:defRPr/>
            </a:pPr>
            <a:endParaRPr lang="en-US" altLang="en-US"/>
          </a:p>
        </p:txBody>
      </p:sp>
      <p:sp>
        <p:nvSpPr>
          <p:cNvPr id="5" name="Footer Placeholder 4">
            <a:extLst>
              <a:ext uri="{FF2B5EF4-FFF2-40B4-BE49-F238E27FC236}">
                <a16:creationId xmlns:a16="http://schemas.microsoft.com/office/drawing/2014/main" id="{99B76C76-0486-48CD-BDC4-48DD7392E2D0}"/>
              </a:ext>
            </a:extLst>
          </p:cNvPr>
          <p:cNvSpPr>
            <a:spLocks noGrp="1"/>
          </p:cNvSpPr>
          <p:nvPr>
            <p:ph type="ftr" sz="quarter" idx="11"/>
          </p:nvPr>
        </p:nvSpPr>
        <p:spPr/>
        <p:txBody>
          <a:bodyPr/>
          <a:lstStyle>
            <a:lvl1pPr>
              <a:defRPr/>
            </a:lvl1pPr>
          </a:lstStyle>
          <a:p>
            <a:pPr>
              <a:defRPr/>
            </a:pPr>
            <a:r>
              <a:rPr lang="en-US" altLang="en-US"/>
              <a:t>NAR 2007 DNA Replication</a:t>
            </a:r>
          </a:p>
        </p:txBody>
      </p:sp>
      <p:sp>
        <p:nvSpPr>
          <p:cNvPr id="6" name="Slide Number Placeholder 5">
            <a:extLst>
              <a:ext uri="{FF2B5EF4-FFF2-40B4-BE49-F238E27FC236}">
                <a16:creationId xmlns:a16="http://schemas.microsoft.com/office/drawing/2014/main" id="{85A94F95-BE64-4760-B9D3-F7008CFA63AB}"/>
              </a:ext>
            </a:extLst>
          </p:cNvPr>
          <p:cNvSpPr>
            <a:spLocks noGrp="1"/>
          </p:cNvSpPr>
          <p:nvPr>
            <p:ph type="sldNum" sz="quarter" idx="12"/>
          </p:nvPr>
        </p:nvSpPr>
        <p:spPr/>
        <p:txBody>
          <a:bodyPr/>
          <a:lstStyle>
            <a:lvl1pPr>
              <a:defRPr/>
            </a:lvl1pPr>
          </a:lstStyle>
          <a:p>
            <a:pPr>
              <a:defRPr/>
            </a:pPr>
            <a:fld id="{8DFC6AE4-0FC9-40EC-B443-3E0F8A317EB4}" type="slidenum">
              <a:rPr lang="en-US" altLang="en-US" smtClean="0"/>
              <a:pPr>
                <a:defRPr/>
              </a:pPr>
              <a:t>‹#›</a:t>
            </a:fld>
            <a:endParaRPr lang="en-US" altLang="en-US"/>
          </a:p>
        </p:txBody>
      </p:sp>
    </p:spTree>
    <p:extLst>
      <p:ext uri="{BB962C8B-B14F-4D97-AF65-F5344CB8AC3E}">
        <p14:creationId xmlns:p14="http://schemas.microsoft.com/office/powerpoint/2010/main" val="3745663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CB4F87A-AE51-44DB-8C1B-B4EF7AA920C9}"/>
              </a:ext>
            </a:extLst>
          </p:cNvPr>
          <p:cNvSpPr>
            <a:spLocks noGrp="1"/>
          </p:cNvSpPr>
          <p:nvPr>
            <p:ph type="dt" sz="half" idx="10"/>
          </p:nvPr>
        </p:nvSpPr>
        <p:spPr/>
        <p:txBody>
          <a:bodyPr/>
          <a:lstStyle>
            <a:lvl1pPr>
              <a:defRPr/>
            </a:lvl1pPr>
          </a:lstStyle>
          <a:p>
            <a:pPr>
              <a:defRPr/>
            </a:pPr>
            <a:endParaRPr lang="en-US" altLang="en-US"/>
          </a:p>
        </p:txBody>
      </p:sp>
      <p:sp>
        <p:nvSpPr>
          <p:cNvPr id="5" name="Footer Placeholder 4">
            <a:extLst>
              <a:ext uri="{FF2B5EF4-FFF2-40B4-BE49-F238E27FC236}">
                <a16:creationId xmlns:a16="http://schemas.microsoft.com/office/drawing/2014/main" id="{132CDDAE-3B28-4254-B93F-E52AE142FE4C}"/>
              </a:ext>
            </a:extLst>
          </p:cNvPr>
          <p:cNvSpPr>
            <a:spLocks noGrp="1"/>
          </p:cNvSpPr>
          <p:nvPr>
            <p:ph type="ftr" sz="quarter" idx="11"/>
          </p:nvPr>
        </p:nvSpPr>
        <p:spPr/>
        <p:txBody>
          <a:bodyPr/>
          <a:lstStyle>
            <a:lvl1pPr>
              <a:defRPr/>
            </a:lvl1pPr>
          </a:lstStyle>
          <a:p>
            <a:pPr>
              <a:defRPr/>
            </a:pPr>
            <a:r>
              <a:rPr lang="en-US" altLang="en-US"/>
              <a:t>NAR 2007 DNA Replication</a:t>
            </a:r>
          </a:p>
        </p:txBody>
      </p:sp>
      <p:sp>
        <p:nvSpPr>
          <p:cNvPr id="6" name="Slide Number Placeholder 5">
            <a:extLst>
              <a:ext uri="{FF2B5EF4-FFF2-40B4-BE49-F238E27FC236}">
                <a16:creationId xmlns:a16="http://schemas.microsoft.com/office/drawing/2014/main" id="{8FDE0904-4223-4B7F-89BE-757236F2F288}"/>
              </a:ext>
            </a:extLst>
          </p:cNvPr>
          <p:cNvSpPr>
            <a:spLocks noGrp="1"/>
          </p:cNvSpPr>
          <p:nvPr>
            <p:ph type="sldNum" sz="quarter" idx="12"/>
          </p:nvPr>
        </p:nvSpPr>
        <p:spPr/>
        <p:txBody>
          <a:bodyPr/>
          <a:lstStyle>
            <a:lvl1pPr>
              <a:defRPr/>
            </a:lvl1pPr>
          </a:lstStyle>
          <a:p>
            <a:pPr>
              <a:defRPr/>
            </a:pPr>
            <a:fld id="{E13879D9-9EF1-47A1-BB7B-03CC4C3A8CB8}" type="slidenum">
              <a:rPr lang="en-US" altLang="en-US" smtClean="0"/>
              <a:pPr>
                <a:defRPr/>
              </a:pPr>
              <a:t>‹#›</a:t>
            </a:fld>
            <a:endParaRPr lang="en-US" altLang="en-US"/>
          </a:p>
        </p:txBody>
      </p:sp>
    </p:spTree>
    <p:extLst>
      <p:ext uri="{BB962C8B-B14F-4D97-AF65-F5344CB8AC3E}">
        <p14:creationId xmlns:p14="http://schemas.microsoft.com/office/powerpoint/2010/main" val="1684126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77F8F60-9A38-45CB-AF33-656D107F85E4}"/>
              </a:ext>
            </a:extLst>
          </p:cNvPr>
          <p:cNvSpPr>
            <a:spLocks noGrp="1"/>
          </p:cNvSpPr>
          <p:nvPr>
            <p:ph type="dt" sz="half" idx="10"/>
          </p:nvPr>
        </p:nvSpPr>
        <p:spPr/>
        <p:txBody>
          <a:bodyPr/>
          <a:lstStyle>
            <a:lvl1pPr>
              <a:defRPr/>
            </a:lvl1pPr>
          </a:lstStyle>
          <a:p>
            <a:pPr>
              <a:defRPr/>
            </a:pPr>
            <a:endParaRPr lang="en-US" altLang="en-US"/>
          </a:p>
        </p:txBody>
      </p:sp>
      <p:sp>
        <p:nvSpPr>
          <p:cNvPr id="5" name="Footer Placeholder 4">
            <a:extLst>
              <a:ext uri="{FF2B5EF4-FFF2-40B4-BE49-F238E27FC236}">
                <a16:creationId xmlns:a16="http://schemas.microsoft.com/office/drawing/2014/main" id="{57E5AB78-D300-4DC6-8160-757DBD4296D6}"/>
              </a:ext>
            </a:extLst>
          </p:cNvPr>
          <p:cNvSpPr>
            <a:spLocks noGrp="1"/>
          </p:cNvSpPr>
          <p:nvPr>
            <p:ph type="ftr" sz="quarter" idx="11"/>
          </p:nvPr>
        </p:nvSpPr>
        <p:spPr/>
        <p:txBody>
          <a:bodyPr/>
          <a:lstStyle>
            <a:lvl1pPr>
              <a:defRPr/>
            </a:lvl1pPr>
          </a:lstStyle>
          <a:p>
            <a:pPr>
              <a:defRPr/>
            </a:pPr>
            <a:r>
              <a:rPr lang="en-US" altLang="en-US"/>
              <a:t>NAR 2007 DNA Replication</a:t>
            </a:r>
          </a:p>
        </p:txBody>
      </p:sp>
      <p:sp>
        <p:nvSpPr>
          <p:cNvPr id="6" name="Slide Number Placeholder 5">
            <a:extLst>
              <a:ext uri="{FF2B5EF4-FFF2-40B4-BE49-F238E27FC236}">
                <a16:creationId xmlns:a16="http://schemas.microsoft.com/office/drawing/2014/main" id="{4C429A17-3C50-41A8-B7EC-2C8378CFA128}"/>
              </a:ext>
            </a:extLst>
          </p:cNvPr>
          <p:cNvSpPr>
            <a:spLocks noGrp="1"/>
          </p:cNvSpPr>
          <p:nvPr>
            <p:ph type="sldNum" sz="quarter" idx="12"/>
          </p:nvPr>
        </p:nvSpPr>
        <p:spPr/>
        <p:txBody>
          <a:bodyPr/>
          <a:lstStyle>
            <a:lvl1pPr>
              <a:defRPr/>
            </a:lvl1pPr>
          </a:lstStyle>
          <a:p>
            <a:pPr>
              <a:defRPr/>
            </a:pPr>
            <a:fld id="{20145F11-1F73-465D-9DC1-32933F577C5B}" type="slidenum">
              <a:rPr lang="en-US" altLang="en-US" smtClean="0"/>
              <a:pPr>
                <a:defRPr/>
              </a:pPr>
              <a:t>‹#›</a:t>
            </a:fld>
            <a:endParaRPr lang="en-US" altLang="en-US"/>
          </a:p>
        </p:txBody>
      </p:sp>
    </p:spTree>
    <p:extLst>
      <p:ext uri="{BB962C8B-B14F-4D97-AF65-F5344CB8AC3E}">
        <p14:creationId xmlns:p14="http://schemas.microsoft.com/office/powerpoint/2010/main" val="4253875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76E44C2-4C07-4C31-88DC-9FD2C7B3292C}"/>
              </a:ext>
            </a:extLst>
          </p:cNvPr>
          <p:cNvSpPr>
            <a:spLocks noGrp="1"/>
          </p:cNvSpPr>
          <p:nvPr>
            <p:ph type="dt" sz="half" idx="10"/>
          </p:nvPr>
        </p:nvSpPr>
        <p:spPr/>
        <p:txBody>
          <a:bodyPr/>
          <a:lstStyle>
            <a:lvl1pPr>
              <a:defRPr/>
            </a:lvl1pPr>
          </a:lstStyle>
          <a:p>
            <a:pPr>
              <a:defRPr/>
            </a:pPr>
            <a:endParaRPr lang="en-US" altLang="en-US"/>
          </a:p>
        </p:txBody>
      </p:sp>
      <p:sp>
        <p:nvSpPr>
          <p:cNvPr id="5" name="Footer Placeholder 4">
            <a:extLst>
              <a:ext uri="{FF2B5EF4-FFF2-40B4-BE49-F238E27FC236}">
                <a16:creationId xmlns:a16="http://schemas.microsoft.com/office/drawing/2014/main" id="{692F83FF-2947-47EE-B426-9A4BB1E8128F}"/>
              </a:ext>
            </a:extLst>
          </p:cNvPr>
          <p:cNvSpPr>
            <a:spLocks noGrp="1"/>
          </p:cNvSpPr>
          <p:nvPr>
            <p:ph type="ftr" sz="quarter" idx="11"/>
          </p:nvPr>
        </p:nvSpPr>
        <p:spPr/>
        <p:txBody>
          <a:bodyPr/>
          <a:lstStyle>
            <a:lvl1pPr>
              <a:defRPr/>
            </a:lvl1pPr>
          </a:lstStyle>
          <a:p>
            <a:pPr>
              <a:defRPr/>
            </a:pPr>
            <a:r>
              <a:rPr lang="en-US" altLang="en-US"/>
              <a:t>NAR 2007 DNA Replication</a:t>
            </a:r>
          </a:p>
        </p:txBody>
      </p:sp>
      <p:sp>
        <p:nvSpPr>
          <p:cNvPr id="6" name="Slide Number Placeholder 5">
            <a:extLst>
              <a:ext uri="{FF2B5EF4-FFF2-40B4-BE49-F238E27FC236}">
                <a16:creationId xmlns:a16="http://schemas.microsoft.com/office/drawing/2014/main" id="{1CD04E70-BD89-4BAA-8B20-10B416310EB0}"/>
              </a:ext>
            </a:extLst>
          </p:cNvPr>
          <p:cNvSpPr>
            <a:spLocks noGrp="1"/>
          </p:cNvSpPr>
          <p:nvPr>
            <p:ph type="sldNum" sz="quarter" idx="12"/>
          </p:nvPr>
        </p:nvSpPr>
        <p:spPr/>
        <p:txBody>
          <a:bodyPr/>
          <a:lstStyle>
            <a:lvl1pPr>
              <a:defRPr/>
            </a:lvl1pPr>
          </a:lstStyle>
          <a:p>
            <a:pPr>
              <a:defRPr/>
            </a:pPr>
            <a:fld id="{CC307876-2971-4118-9B5A-75BE4C8A72F5}" type="slidenum">
              <a:rPr lang="en-US" altLang="en-US" smtClean="0"/>
              <a:pPr>
                <a:defRPr/>
              </a:pPr>
              <a:t>‹#›</a:t>
            </a:fld>
            <a:endParaRPr lang="en-US" altLang="en-US"/>
          </a:p>
        </p:txBody>
      </p:sp>
    </p:spTree>
    <p:extLst>
      <p:ext uri="{BB962C8B-B14F-4D97-AF65-F5344CB8AC3E}">
        <p14:creationId xmlns:p14="http://schemas.microsoft.com/office/powerpoint/2010/main" val="1859442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9258D196-2B19-4C41-8C96-3E4BA2A7F6F8}"/>
              </a:ext>
            </a:extLst>
          </p:cNvPr>
          <p:cNvSpPr>
            <a:spLocks noGrp="1"/>
          </p:cNvSpPr>
          <p:nvPr>
            <p:ph type="dt" sz="half" idx="10"/>
          </p:nvPr>
        </p:nvSpPr>
        <p:spPr/>
        <p:txBody>
          <a:bodyPr/>
          <a:lstStyle>
            <a:lvl1pPr>
              <a:defRPr/>
            </a:lvl1pPr>
          </a:lstStyle>
          <a:p>
            <a:pPr>
              <a:defRPr/>
            </a:pPr>
            <a:endParaRPr lang="en-US" altLang="en-US"/>
          </a:p>
        </p:txBody>
      </p:sp>
      <p:sp>
        <p:nvSpPr>
          <p:cNvPr id="6" name="Footer Placeholder 4">
            <a:extLst>
              <a:ext uri="{FF2B5EF4-FFF2-40B4-BE49-F238E27FC236}">
                <a16:creationId xmlns:a16="http://schemas.microsoft.com/office/drawing/2014/main" id="{7D8448B2-2B1E-4BFE-A0EA-9B842D9496D9}"/>
              </a:ext>
            </a:extLst>
          </p:cNvPr>
          <p:cNvSpPr>
            <a:spLocks noGrp="1"/>
          </p:cNvSpPr>
          <p:nvPr>
            <p:ph type="ftr" sz="quarter" idx="11"/>
          </p:nvPr>
        </p:nvSpPr>
        <p:spPr/>
        <p:txBody>
          <a:bodyPr/>
          <a:lstStyle>
            <a:lvl1pPr>
              <a:defRPr/>
            </a:lvl1pPr>
          </a:lstStyle>
          <a:p>
            <a:pPr>
              <a:defRPr/>
            </a:pPr>
            <a:r>
              <a:rPr lang="en-US" altLang="en-US"/>
              <a:t>NAR 2007 DNA Replication</a:t>
            </a:r>
          </a:p>
        </p:txBody>
      </p:sp>
      <p:sp>
        <p:nvSpPr>
          <p:cNvPr id="7" name="Slide Number Placeholder 5">
            <a:extLst>
              <a:ext uri="{FF2B5EF4-FFF2-40B4-BE49-F238E27FC236}">
                <a16:creationId xmlns:a16="http://schemas.microsoft.com/office/drawing/2014/main" id="{56EE30C6-DA58-44F1-8E84-634582857205}"/>
              </a:ext>
            </a:extLst>
          </p:cNvPr>
          <p:cNvSpPr>
            <a:spLocks noGrp="1"/>
          </p:cNvSpPr>
          <p:nvPr>
            <p:ph type="sldNum" sz="quarter" idx="12"/>
          </p:nvPr>
        </p:nvSpPr>
        <p:spPr/>
        <p:txBody>
          <a:bodyPr/>
          <a:lstStyle>
            <a:lvl1pPr>
              <a:defRPr/>
            </a:lvl1pPr>
          </a:lstStyle>
          <a:p>
            <a:pPr>
              <a:defRPr/>
            </a:pPr>
            <a:fld id="{F646B411-A5CD-4EDD-8451-642330B9EE28}" type="slidenum">
              <a:rPr lang="en-US" altLang="en-US" smtClean="0"/>
              <a:pPr>
                <a:defRPr/>
              </a:pPr>
              <a:t>‹#›</a:t>
            </a:fld>
            <a:endParaRPr lang="en-US" altLang="en-US"/>
          </a:p>
        </p:txBody>
      </p:sp>
    </p:spTree>
    <p:extLst>
      <p:ext uri="{BB962C8B-B14F-4D97-AF65-F5344CB8AC3E}">
        <p14:creationId xmlns:p14="http://schemas.microsoft.com/office/powerpoint/2010/main" val="1955391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a:extLst>
              <a:ext uri="{FF2B5EF4-FFF2-40B4-BE49-F238E27FC236}">
                <a16:creationId xmlns:a16="http://schemas.microsoft.com/office/drawing/2014/main" id="{7A87A213-B148-4A88-8D57-BA71746BC136}"/>
              </a:ext>
            </a:extLst>
          </p:cNvPr>
          <p:cNvSpPr>
            <a:spLocks noGrp="1"/>
          </p:cNvSpPr>
          <p:nvPr>
            <p:ph type="dt" sz="half" idx="10"/>
          </p:nvPr>
        </p:nvSpPr>
        <p:spPr/>
        <p:txBody>
          <a:bodyPr/>
          <a:lstStyle>
            <a:lvl1pPr>
              <a:defRPr/>
            </a:lvl1pPr>
          </a:lstStyle>
          <a:p>
            <a:pPr>
              <a:defRPr/>
            </a:pPr>
            <a:endParaRPr lang="en-US" altLang="en-US"/>
          </a:p>
        </p:txBody>
      </p:sp>
      <p:sp>
        <p:nvSpPr>
          <p:cNvPr id="8" name="Footer Placeholder 4">
            <a:extLst>
              <a:ext uri="{FF2B5EF4-FFF2-40B4-BE49-F238E27FC236}">
                <a16:creationId xmlns:a16="http://schemas.microsoft.com/office/drawing/2014/main" id="{B7651898-AB50-4FB2-B059-26067B4860A2}"/>
              </a:ext>
            </a:extLst>
          </p:cNvPr>
          <p:cNvSpPr>
            <a:spLocks noGrp="1"/>
          </p:cNvSpPr>
          <p:nvPr>
            <p:ph type="ftr" sz="quarter" idx="11"/>
          </p:nvPr>
        </p:nvSpPr>
        <p:spPr/>
        <p:txBody>
          <a:bodyPr/>
          <a:lstStyle>
            <a:lvl1pPr>
              <a:defRPr/>
            </a:lvl1pPr>
          </a:lstStyle>
          <a:p>
            <a:pPr>
              <a:defRPr/>
            </a:pPr>
            <a:r>
              <a:rPr lang="en-US" altLang="en-US"/>
              <a:t>NAR 2007 DNA Replication</a:t>
            </a:r>
          </a:p>
        </p:txBody>
      </p:sp>
      <p:sp>
        <p:nvSpPr>
          <p:cNvPr id="9" name="Slide Number Placeholder 5">
            <a:extLst>
              <a:ext uri="{FF2B5EF4-FFF2-40B4-BE49-F238E27FC236}">
                <a16:creationId xmlns:a16="http://schemas.microsoft.com/office/drawing/2014/main" id="{FF7200E2-1903-4450-BD8F-E8312B7AF9A1}"/>
              </a:ext>
            </a:extLst>
          </p:cNvPr>
          <p:cNvSpPr>
            <a:spLocks noGrp="1"/>
          </p:cNvSpPr>
          <p:nvPr>
            <p:ph type="sldNum" sz="quarter" idx="12"/>
          </p:nvPr>
        </p:nvSpPr>
        <p:spPr/>
        <p:txBody>
          <a:bodyPr/>
          <a:lstStyle>
            <a:lvl1pPr>
              <a:defRPr/>
            </a:lvl1pPr>
          </a:lstStyle>
          <a:p>
            <a:pPr>
              <a:defRPr/>
            </a:pPr>
            <a:fld id="{7B5A1B58-7AE4-4FA9-9F76-2DF77E260336}" type="slidenum">
              <a:rPr lang="en-US" altLang="en-US" smtClean="0"/>
              <a:pPr>
                <a:defRPr/>
              </a:pPr>
              <a:t>‹#›</a:t>
            </a:fld>
            <a:endParaRPr lang="en-US" altLang="en-US"/>
          </a:p>
        </p:txBody>
      </p:sp>
    </p:spTree>
    <p:extLst>
      <p:ext uri="{BB962C8B-B14F-4D97-AF65-F5344CB8AC3E}">
        <p14:creationId xmlns:p14="http://schemas.microsoft.com/office/powerpoint/2010/main" val="3730404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a:extLst>
              <a:ext uri="{FF2B5EF4-FFF2-40B4-BE49-F238E27FC236}">
                <a16:creationId xmlns:a16="http://schemas.microsoft.com/office/drawing/2014/main" id="{80B7CB4E-A418-45FF-A719-F70C302E42CC}"/>
              </a:ext>
            </a:extLst>
          </p:cNvPr>
          <p:cNvSpPr>
            <a:spLocks noGrp="1"/>
          </p:cNvSpPr>
          <p:nvPr>
            <p:ph type="dt" sz="half" idx="10"/>
          </p:nvPr>
        </p:nvSpPr>
        <p:spPr/>
        <p:txBody>
          <a:bodyPr/>
          <a:lstStyle>
            <a:lvl1pPr>
              <a:defRPr/>
            </a:lvl1pPr>
          </a:lstStyle>
          <a:p>
            <a:pPr>
              <a:defRPr/>
            </a:pPr>
            <a:endParaRPr lang="en-US" altLang="en-US"/>
          </a:p>
        </p:txBody>
      </p:sp>
      <p:sp>
        <p:nvSpPr>
          <p:cNvPr id="4" name="Footer Placeholder 4">
            <a:extLst>
              <a:ext uri="{FF2B5EF4-FFF2-40B4-BE49-F238E27FC236}">
                <a16:creationId xmlns:a16="http://schemas.microsoft.com/office/drawing/2014/main" id="{A3E4D422-E217-4694-8A36-686EFC776B31}"/>
              </a:ext>
            </a:extLst>
          </p:cNvPr>
          <p:cNvSpPr>
            <a:spLocks noGrp="1"/>
          </p:cNvSpPr>
          <p:nvPr>
            <p:ph type="ftr" sz="quarter" idx="11"/>
          </p:nvPr>
        </p:nvSpPr>
        <p:spPr/>
        <p:txBody>
          <a:bodyPr/>
          <a:lstStyle>
            <a:lvl1pPr>
              <a:defRPr/>
            </a:lvl1pPr>
          </a:lstStyle>
          <a:p>
            <a:pPr>
              <a:defRPr/>
            </a:pPr>
            <a:r>
              <a:rPr lang="en-US" altLang="en-US"/>
              <a:t>NAR 2007 DNA Replication</a:t>
            </a:r>
          </a:p>
        </p:txBody>
      </p:sp>
      <p:sp>
        <p:nvSpPr>
          <p:cNvPr id="5" name="Slide Number Placeholder 5">
            <a:extLst>
              <a:ext uri="{FF2B5EF4-FFF2-40B4-BE49-F238E27FC236}">
                <a16:creationId xmlns:a16="http://schemas.microsoft.com/office/drawing/2014/main" id="{5228729F-5D7A-4D5F-AE9A-3E22855D8AB3}"/>
              </a:ext>
            </a:extLst>
          </p:cNvPr>
          <p:cNvSpPr>
            <a:spLocks noGrp="1"/>
          </p:cNvSpPr>
          <p:nvPr>
            <p:ph type="sldNum" sz="quarter" idx="12"/>
          </p:nvPr>
        </p:nvSpPr>
        <p:spPr/>
        <p:txBody>
          <a:bodyPr/>
          <a:lstStyle>
            <a:lvl1pPr>
              <a:defRPr/>
            </a:lvl1pPr>
          </a:lstStyle>
          <a:p>
            <a:pPr>
              <a:defRPr/>
            </a:pPr>
            <a:fld id="{D7C59032-AB7C-4B4C-8761-77982D05C1D7}" type="slidenum">
              <a:rPr lang="en-US" altLang="en-US" smtClean="0"/>
              <a:pPr>
                <a:defRPr/>
              </a:pPr>
              <a:t>‹#›</a:t>
            </a:fld>
            <a:endParaRPr lang="en-US" altLang="en-US"/>
          </a:p>
        </p:txBody>
      </p:sp>
    </p:spTree>
    <p:extLst>
      <p:ext uri="{BB962C8B-B14F-4D97-AF65-F5344CB8AC3E}">
        <p14:creationId xmlns:p14="http://schemas.microsoft.com/office/powerpoint/2010/main" val="891136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405C463D-47F9-4566-A9FE-BFF77FBC6764}"/>
              </a:ext>
            </a:extLst>
          </p:cNvPr>
          <p:cNvSpPr>
            <a:spLocks noGrp="1"/>
          </p:cNvSpPr>
          <p:nvPr>
            <p:ph type="dt" sz="half" idx="10"/>
          </p:nvPr>
        </p:nvSpPr>
        <p:spPr/>
        <p:txBody>
          <a:bodyPr/>
          <a:lstStyle>
            <a:lvl1pPr>
              <a:defRPr/>
            </a:lvl1pPr>
          </a:lstStyle>
          <a:p>
            <a:pPr>
              <a:defRPr/>
            </a:pPr>
            <a:endParaRPr lang="en-US" altLang="en-US"/>
          </a:p>
        </p:txBody>
      </p:sp>
      <p:sp>
        <p:nvSpPr>
          <p:cNvPr id="3" name="Footer Placeholder 4">
            <a:extLst>
              <a:ext uri="{FF2B5EF4-FFF2-40B4-BE49-F238E27FC236}">
                <a16:creationId xmlns:a16="http://schemas.microsoft.com/office/drawing/2014/main" id="{191A6CFC-D3F3-4362-BC9D-ABCBA029358D}"/>
              </a:ext>
            </a:extLst>
          </p:cNvPr>
          <p:cNvSpPr>
            <a:spLocks noGrp="1"/>
          </p:cNvSpPr>
          <p:nvPr>
            <p:ph type="ftr" sz="quarter" idx="11"/>
          </p:nvPr>
        </p:nvSpPr>
        <p:spPr/>
        <p:txBody>
          <a:bodyPr/>
          <a:lstStyle>
            <a:lvl1pPr>
              <a:defRPr/>
            </a:lvl1pPr>
          </a:lstStyle>
          <a:p>
            <a:pPr>
              <a:defRPr/>
            </a:pPr>
            <a:r>
              <a:rPr lang="en-US" altLang="en-US"/>
              <a:t>NAR 2007 DNA Replication</a:t>
            </a:r>
          </a:p>
        </p:txBody>
      </p:sp>
      <p:sp>
        <p:nvSpPr>
          <p:cNvPr id="4" name="Slide Number Placeholder 5">
            <a:extLst>
              <a:ext uri="{FF2B5EF4-FFF2-40B4-BE49-F238E27FC236}">
                <a16:creationId xmlns:a16="http://schemas.microsoft.com/office/drawing/2014/main" id="{81932404-3E36-48BA-809B-6F8CE786C7BE}"/>
              </a:ext>
            </a:extLst>
          </p:cNvPr>
          <p:cNvSpPr>
            <a:spLocks noGrp="1"/>
          </p:cNvSpPr>
          <p:nvPr>
            <p:ph type="sldNum" sz="quarter" idx="12"/>
          </p:nvPr>
        </p:nvSpPr>
        <p:spPr/>
        <p:txBody>
          <a:bodyPr/>
          <a:lstStyle>
            <a:lvl1pPr>
              <a:defRPr/>
            </a:lvl1pPr>
          </a:lstStyle>
          <a:p>
            <a:pPr>
              <a:defRPr/>
            </a:pPr>
            <a:fld id="{E7600BFF-36C0-47E0-B4CC-2BDBB3D4E381}" type="slidenum">
              <a:rPr lang="en-US" altLang="en-US" smtClean="0"/>
              <a:pPr>
                <a:defRPr/>
              </a:pPr>
              <a:t>‹#›</a:t>
            </a:fld>
            <a:endParaRPr lang="en-US" altLang="en-US"/>
          </a:p>
        </p:txBody>
      </p:sp>
    </p:spTree>
    <p:extLst>
      <p:ext uri="{BB962C8B-B14F-4D97-AF65-F5344CB8AC3E}">
        <p14:creationId xmlns:p14="http://schemas.microsoft.com/office/powerpoint/2010/main" val="1523916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A971BD1E-540B-4147-8AF8-CF78ED1AD57D}"/>
              </a:ext>
            </a:extLst>
          </p:cNvPr>
          <p:cNvSpPr>
            <a:spLocks noGrp="1"/>
          </p:cNvSpPr>
          <p:nvPr>
            <p:ph type="dt" sz="half" idx="10"/>
          </p:nvPr>
        </p:nvSpPr>
        <p:spPr/>
        <p:txBody>
          <a:bodyPr/>
          <a:lstStyle>
            <a:lvl1pPr>
              <a:defRPr/>
            </a:lvl1pPr>
          </a:lstStyle>
          <a:p>
            <a:pPr>
              <a:defRPr/>
            </a:pPr>
            <a:endParaRPr lang="en-US" altLang="en-US"/>
          </a:p>
        </p:txBody>
      </p:sp>
      <p:sp>
        <p:nvSpPr>
          <p:cNvPr id="6" name="Footer Placeholder 4">
            <a:extLst>
              <a:ext uri="{FF2B5EF4-FFF2-40B4-BE49-F238E27FC236}">
                <a16:creationId xmlns:a16="http://schemas.microsoft.com/office/drawing/2014/main" id="{7D597A30-E7C4-45EA-8CA7-BA33AFA2A2FB}"/>
              </a:ext>
            </a:extLst>
          </p:cNvPr>
          <p:cNvSpPr>
            <a:spLocks noGrp="1"/>
          </p:cNvSpPr>
          <p:nvPr>
            <p:ph type="ftr" sz="quarter" idx="11"/>
          </p:nvPr>
        </p:nvSpPr>
        <p:spPr/>
        <p:txBody>
          <a:bodyPr/>
          <a:lstStyle>
            <a:lvl1pPr>
              <a:defRPr/>
            </a:lvl1pPr>
          </a:lstStyle>
          <a:p>
            <a:pPr>
              <a:defRPr/>
            </a:pPr>
            <a:r>
              <a:rPr lang="en-US" altLang="en-US"/>
              <a:t>NAR 2007 DNA Replication</a:t>
            </a:r>
          </a:p>
        </p:txBody>
      </p:sp>
      <p:sp>
        <p:nvSpPr>
          <p:cNvPr id="7" name="Slide Number Placeholder 5">
            <a:extLst>
              <a:ext uri="{FF2B5EF4-FFF2-40B4-BE49-F238E27FC236}">
                <a16:creationId xmlns:a16="http://schemas.microsoft.com/office/drawing/2014/main" id="{ABC14A88-5A2B-49EB-BD62-2B6322A23EBA}"/>
              </a:ext>
            </a:extLst>
          </p:cNvPr>
          <p:cNvSpPr>
            <a:spLocks noGrp="1"/>
          </p:cNvSpPr>
          <p:nvPr>
            <p:ph type="sldNum" sz="quarter" idx="12"/>
          </p:nvPr>
        </p:nvSpPr>
        <p:spPr/>
        <p:txBody>
          <a:bodyPr/>
          <a:lstStyle>
            <a:lvl1pPr>
              <a:defRPr/>
            </a:lvl1pPr>
          </a:lstStyle>
          <a:p>
            <a:pPr>
              <a:defRPr/>
            </a:pPr>
            <a:fld id="{ACBDE074-B32C-4C63-BE8A-2B9F83ECABA2}" type="slidenum">
              <a:rPr lang="en-US" altLang="en-US" smtClean="0"/>
              <a:pPr>
                <a:defRPr/>
              </a:pPr>
              <a:t>‹#›</a:t>
            </a:fld>
            <a:endParaRPr lang="en-US" altLang="en-US"/>
          </a:p>
        </p:txBody>
      </p:sp>
    </p:spTree>
    <p:extLst>
      <p:ext uri="{BB962C8B-B14F-4D97-AF65-F5344CB8AC3E}">
        <p14:creationId xmlns:p14="http://schemas.microsoft.com/office/powerpoint/2010/main" val="1029971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76BABB4D-2B87-482D-8BA4-9E4EFC5FCEBB}"/>
              </a:ext>
            </a:extLst>
          </p:cNvPr>
          <p:cNvSpPr>
            <a:spLocks noGrp="1"/>
          </p:cNvSpPr>
          <p:nvPr>
            <p:ph type="dt" sz="half" idx="10"/>
          </p:nvPr>
        </p:nvSpPr>
        <p:spPr/>
        <p:txBody>
          <a:bodyPr/>
          <a:lstStyle>
            <a:lvl1pPr>
              <a:defRPr/>
            </a:lvl1pPr>
          </a:lstStyle>
          <a:p>
            <a:pPr>
              <a:defRPr/>
            </a:pPr>
            <a:endParaRPr lang="en-US" altLang="en-US"/>
          </a:p>
        </p:txBody>
      </p:sp>
      <p:sp>
        <p:nvSpPr>
          <p:cNvPr id="6" name="Footer Placeholder 4">
            <a:extLst>
              <a:ext uri="{FF2B5EF4-FFF2-40B4-BE49-F238E27FC236}">
                <a16:creationId xmlns:a16="http://schemas.microsoft.com/office/drawing/2014/main" id="{1A8B1F43-2AF8-46DE-A2BB-24716E8EDB29}"/>
              </a:ext>
            </a:extLst>
          </p:cNvPr>
          <p:cNvSpPr>
            <a:spLocks noGrp="1"/>
          </p:cNvSpPr>
          <p:nvPr>
            <p:ph type="ftr" sz="quarter" idx="11"/>
          </p:nvPr>
        </p:nvSpPr>
        <p:spPr/>
        <p:txBody>
          <a:bodyPr/>
          <a:lstStyle>
            <a:lvl1pPr>
              <a:defRPr/>
            </a:lvl1pPr>
          </a:lstStyle>
          <a:p>
            <a:pPr>
              <a:defRPr/>
            </a:pPr>
            <a:r>
              <a:rPr lang="en-US" altLang="en-US"/>
              <a:t>NAR 2007 DNA Replication</a:t>
            </a:r>
          </a:p>
        </p:txBody>
      </p:sp>
      <p:sp>
        <p:nvSpPr>
          <p:cNvPr id="7" name="Slide Number Placeholder 5">
            <a:extLst>
              <a:ext uri="{FF2B5EF4-FFF2-40B4-BE49-F238E27FC236}">
                <a16:creationId xmlns:a16="http://schemas.microsoft.com/office/drawing/2014/main" id="{0C451666-1190-4938-9F63-B3AB02041676}"/>
              </a:ext>
            </a:extLst>
          </p:cNvPr>
          <p:cNvSpPr>
            <a:spLocks noGrp="1"/>
          </p:cNvSpPr>
          <p:nvPr>
            <p:ph type="sldNum" sz="quarter" idx="12"/>
          </p:nvPr>
        </p:nvSpPr>
        <p:spPr/>
        <p:txBody>
          <a:bodyPr/>
          <a:lstStyle>
            <a:lvl1pPr>
              <a:defRPr/>
            </a:lvl1pPr>
          </a:lstStyle>
          <a:p>
            <a:pPr>
              <a:defRPr/>
            </a:pPr>
            <a:fld id="{ADEE2AA7-B4D8-419D-B7C7-D4B2DB8369E2}" type="slidenum">
              <a:rPr lang="en-US" altLang="en-US" smtClean="0"/>
              <a:pPr>
                <a:defRPr/>
              </a:pPr>
              <a:t>‹#›</a:t>
            </a:fld>
            <a:endParaRPr lang="en-US" altLang="en-US"/>
          </a:p>
        </p:txBody>
      </p:sp>
    </p:spTree>
    <p:extLst>
      <p:ext uri="{BB962C8B-B14F-4D97-AF65-F5344CB8AC3E}">
        <p14:creationId xmlns:p14="http://schemas.microsoft.com/office/powerpoint/2010/main" val="1219679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2">
            <a:extLst>
              <a:ext uri="{FF2B5EF4-FFF2-40B4-BE49-F238E27FC236}">
                <a16:creationId xmlns:a16="http://schemas.microsoft.com/office/drawing/2014/main" id="{59ABEA52-2DCA-4290-A276-3BBBD2ABC8D9}"/>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588"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itle Placeholder 1">
            <a:extLst>
              <a:ext uri="{FF2B5EF4-FFF2-40B4-BE49-F238E27FC236}">
                <a16:creationId xmlns:a16="http://schemas.microsoft.com/office/drawing/2014/main" id="{5B44B0DC-208B-4519-ABF6-584C98FD9BFB}"/>
              </a:ext>
            </a:extLst>
          </p:cNvPr>
          <p:cNvSpPr>
            <a:spLocks noGrp="1" noChangeArrowheads="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Text Placeholder 2">
            <a:extLst>
              <a:ext uri="{FF2B5EF4-FFF2-40B4-BE49-F238E27FC236}">
                <a16:creationId xmlns:a16="http://schemas.microsoft.com/office/drawing/2014/main" id="{80AB72F3-3538-4D36-BD8F-1584D46865DF}"/>
              </a:ext>
            </a:extLst>
          </p:cNvPr>
          <p:cNvSpPr>
            <a:spLocks noGrp="1" noChangeArrowheads="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3C59BA96-9C87-4451-8A0B-DD819E8B1558}"/>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defRPr>
            </a:lvl1pPr>
          </a:lstStyle>
          <a:p>
            <a:pPr>
              <a:defRPr/>
            </a:pPr>
            <a:endParaRPr lang="en-US" altLang="en-US"/>
          </a:p>
        </p:txBody>
      </p:sp>
      <p:sp>
        <p:nvSpPr>
          <p:cNvPr id="5" name="Footer Placeholder 4">
            <a:extLst>
              <a:ext uri="{FF2B5EF4-FFF2-40B4-BE49-F238E27FC236}">
                <a16:creationId xmlns:a16="http://schemas.microsoft.com/office/drawing/2014/main" id="{97A0F275-8AE8-4D2D-BE43-E9656397685D}"/>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r>
              <a:rPr lang="en-US" altLang="en-US"/>
              <a:t>NAR 2007 DNA Replication</a:t>
            </a:r>
          </a:p>
        </p:txBody>
      </p:sp>
      <p:sp>
        <p:nvSpPr>
          <p:cNvPr id="6" name="Slide Number Placeholder 5">
            <a:extLst>
              <a:ext uri="{FF2B5EF4-FFF2-40B4-BE49-F238E27FC236}">
                <a16:creationId xmlns:a16="http://schemas.microsoft.com/office/drawing/2014/main" id="{D5C7A2EA-3534-44FF-A152-F0DD7F779E02}"/>
              </a:ext>
            </a:extLst>
          </p:cNvPr>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A26374D8-9ED3-4430-AEEA-771F668977EE}" type="slidenum">
              <a:rPr lang="en-US" altLang="en-US" smtClean="0"/>
              <a:pPr>
                <a:defRPr/>
              </a:pPr>
              <a:t>‹#›</a:t>
            </a:fld>
            <a:endParaRPr lang="en-US" altLang="en-US"/>
          </a:p>
        </p:txBody>
      </p:sp>
    </p:spTree>
    <p:extLst>
      <p:ext uri="{BB962C8B-B14F-4D97-AF65-F5344CB8AC3E}">
        <p14:creationId xmlns:p14="http://schemas.microsoft.com/office/powerpoint/2010/main" val="966211439"/>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hf hdr="0" dt="0"/>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Videos/4K%20Video%20Downloader/DNA/DNA%20Replication%20Process%203D%20Animation.mp4"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E980D1-E2B5-4B93-93BF-79FD1F9AD3D5}"/>
              </a:ext>
            </a:extLst>
          </p:cNvPr>
          <p:cNvSpPr>
            <a:spLocks noGrp="1"/>
          </p:cNvSpPr>
          <p:nvPr>
            <p:ph type="ctrTitle"/>
          </p:nvPr>
        </p:nvSpPr>
        <p:spPr>
          <a:xfrm>
            <a:off x="685800" y="1122362"/>
            <a:ext cx="7772400" cy="3198178"/>
          </a:xfrm>
        </p:spPr>
        <p:txBody>
          <a:bodyPr/>
          <a:lstStyle/>
          <a:p>
            <a:r>
              <a:rPr lang="en-US" sz="3600" b="0" i="0" dirty="0">
                <a:effectLst/>
                <a:latin typeface="Arial" panose="020B0604020202020204" pitchFamily="34" charset="0"/>
                <a:cs typeface="Arial" panose="020B0604020202020204" pitchFamily="34" charset="0"/>
              </a:rPr>
              <a:t>CELL &amp; MOLECULAR BIOLOGY FOR BIOINFORMATICS</a:t>
            </a:r>
            <a:br>
              <a:rPr lang="en-US" sz="3600" b="0" i="0" dirty="0">
                <a:effectLst/>
                <a:latin typeface="Arial" panose="020B0604020202020204" pitchFamily="34" charset="0"/>
                <a:cs typeface="Arial" panose="020B0604020202020204" pitchFamily="34" charset="0"/>
              </a:rPr>
            </a:br>
            <a:r>
              <a:rPr lang="en-US" sz="3600" dirty="0">
                <a:latin typeface="Arial" panose="020B0604020202020204" pitchFamily="34" charset="0"/>
                <a:cs typeface="Arial" panose="020B0604020202020204" pitchFamily="34" charset="0"/>
              </a:rPr>
              <a:t>SEBB 4173</a:t>
            </a:r>
            <a:br>
              <a:rPr lang="en-US" sz="3600" dirty="0">
                <a:latin typeface="Arial" panose="020B0604020202020204" pitchFamily="34" charset="0"/>
                <a:cs typeface="Arial" panose="020B0604020202020204" pitchFamily="34" charset="0"/>
              </a:rPr>
            </a:br>
            <a:br>
              <a:rPr lang="en-US" sz="3600" dirty="0">
                <a:latin typeface="Arial" panose="020B0604020202020204" pitchFamily="34" charset="0"/>
                <a:cs typeface="Arial" panose="020B0604020202020204" pitchFamily="34" charset="0"/>
              </a:rPr>
            </a:br>
            <a:r>
              <a:rPr lang="en-MY" sz="3600" b="1" dirty="0">
                <a:solidFill>
                  <a:srgbClr val="C00000"/>
                </a:solidFill>
              </a:rPr>
              <a:t>Chapter 2: </a:t>
            </a:r>
            <a:br>
              <a:rPr lang="en-MY" sz="3600" b="1" dirty="0">
                <a:solidFill>
                  <a:srgbClr val="C00000"/>
                </a:solidFill>
              </a:rPr>
            </a:br>
            <a:r>
              <a:rPr lang="en-MY" sz="3600" b="1" dirty="0">
                <a:solidFill>
                  <a:srgbClr val="C00000"/>
                </a:solidFill>
              </a:rPr>
              <a:t>DNA replication</a:t>
            </a:r>
            <a:br>
              <a:rPr lang="en-MY" sz="3600" b="1" dirty="0">
                <a:solidFill>
                  <a:srgbClr val="C00000"/>
                </a:solidFill>
              </a:rPr>
            </a:br>
            <a:endParaRPr lang="en-US" sz="3600" dirty="0">
              <a:latin typeface="Arial" panose="020B0604020202020204" pitchFamily="34" charset="0"/>
              <a:cs typeface="Arial" panose="020B0604020202020204" pitchFamily="34" charset="0"/>
            </a:endParaRPr>
          </a:p>
        </p:txBody>
      </p:sp>
      <p:sp>
        <p:nvSpPr>
          <p:cNvPr id="5" name="Subtitle 4">
            <a:extLst>
              <a:ext uri="{FF2B5EF4-FFF2-40B4-BE49-F238E27FC236}">
                <a16:creationId xmlns:a16="http://schemas.microsoft.com/office/drawing/2014/main" id="{A3454022-F474-4536-919C-12883EBE1F49}"/>
              </a:ext>
            </a:extLst>
          </p:cNvPr>
          <p:cNvSpPr>
            <a:spLocks noGrp="1"/>
          </p:cNvSpPr>
          <p:nvPr>
            <p:ph type="subTitle" idx="1"/>
          </p:nvPr>
        </p:nvSpPr>
        <p:spPr>
          <a:xfrm>
            <a:off x="1228725" y="4817744"/>
            <a:ext cx="6858000" cy="1160145"/>
          </a:xfrm>
        </p:spPr>
        <p:txBody>
          <a:bodyPr/>
          <a:lstStyle/>
          <a:p>
            <a:pPr lvl="2" algn="r"/>
            <a:r>
              <a:rPr lang="en-US" sz="3200" dirty="0"/>
              <a:t>Dr. Noor </a:t>
            </a:r>
            <a:r>
              <a:rPr lang="en-US" sz="3200" dirty="0" err="1"/>
              <a:t>Hidayah</a:t>
            </a:r>
            <a:endParaRPr lang="en-US" sz="3200" dirty="0"/>
          </a:p>
          <a:p>
            <a:endParaRPr lang="en-US" dirty="0"/>
          </a:p>
        </p:txBody>
      </p:sp>
    </p:spTree>
    <p:extLst>
      <p:ext uri="{BB962C8B-B14F-4D97-AF65-F5344CB8AC3E}">
        <p14:creationId xmlns:p14="http://schemas.microsoft.com/office/powerpoint/2010/main" val="4165246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Slide Number Placeholder 5"/>
          <p:cNvSpPr>
            <a:spLocks noGrp="1"/>
          </p:cNvSpPr>
          <p:nvPr>
            <p:ph type="sldNum" sz="quarter" idx="12"/>
          </p:nvPr>
        </p:nvSpPr>
        <p:spPr/>
        <p:txBody>
          <a:bodyPr/>
          <a:lstStyle/>
          <a:p>
            <a:pPr>
              <a:defRPr/>
            </a:pPr>
            <a:fld id="{B4C03947-88F8-4D8B-9C1B-77F90D180EC9}" type="slidenum">
              <a:rPr lang="en-US" altLang="en-US"/>
              <a:pPr>
                <a:defRPr/>
              </a:pPr>
              <a:t>10</a:t>
            </a:fld>
            <a:endParaRPr lang="en-US" altLang="en-US"/>
          </a:p>
        </p:txBody>
      </p:sp>
      <p:sp>
        <p:nvSpPr>
          <p:cNvPr id="7172" name="Text Box 6"/>
          <p:cNvSpPr txBox="1">
            <a:spLocks noChangeArrowheads="1"/>
          </p:cNvSpPr>
          <p:nvPr/>
        </p:nvSpPr>
        <p:spPr bwMode="auto">
          <a:xfrm>
            <a:off x="533400" y="1143000"/>
            <a:ext cx="8153400" cy="3179717"/>
          </a:xfrm>
          <a:prstGeom prst="rect">
            <a:avLst/>
          </a:prstGeom>
          <a:noFill/>
          <a:ln w="9525">
            <a:noFill/>
            <a:miter lim="800000"/>
            <a:headEnd/>
            <a:tailEnd/>
          </a:ln>
        </p:spPr>
        <p:txBody>
          <a:bodyPr>
            <a:spAutoFit/>
          </a:bodyPr>
          <a:lstStyle/>
          <a:p>
            <a:pPr marL="457200" indent="-457200">
              <a:lnSpc>
                <a:spcPct val="115000"/>
              </a:lnSpc>
              <a:buFont typeface="Arial"/>
              <a:buChar char="•"/>
              <a:tabLst>
                <a:tab pos="457200" algn="l"/>
              </a:tabLst>
            </a:pPr>
            <a:r>
              <a:rPr lang="en-US" altLang="zh-CN" sz="2500" dirty="0">
                <a:solidFill>
                  <a:srgbClr val="000000"/>
                </a:solidFill>
                <a:latin typeface="Century Gothic" pitchFamily="34" charset="0"/>
              </a:rPr>
              <a:t>Two double stranded DNA molecules are produced, both with sequences identical to the original one. </a:t>
            </a:r>
          </a:p>
          <a:p>
            <a:pPr marL="342900" indent="-342900">
              <a:lnSpc>
                <a:spcPct val="115000"/>
              </a:lnSpc>
              <a:buFont typeface="Arial"/>
              <a:buChar char="•"/>
              <a:tabLst>
                <a:tab pos="457200" algn="l"/>
              </a:tabLst>
            </a:pPr>
            <a:r>
              <a:rPr lang="en-US" altLang="zh-CN" sz="2500" dirty="0">
                <a:solidFill>
                  <a:srgbClr val="000000"/>
                </a:solidFill>
                <a:latin typeface="Century Gothic" pitchFamily="34" charset="0"/>
              </a:rPr>
              <a:t>One of these daughter molecules has the original left strand and the other daughter has the original right strand – </a:t>
            </a:r>
            <a:r>
              <a:rPr lang="en-US" altLang="zh-CN" sz="2500" b="1" dirty="0">
                <a:solidFill>
                  <a:srgbClr val="000000"/>
                </a:solidFill>
                <a:latin typeface="Century Gothic" pitchFamily="34" charset="0"/>
              </a:rPr>
              <a:t>semiconservative replication.</a:t>
            </a:r>
            <a:endParaRPr lang="en-US" sz="2500" dirty="0">
              <a:solidFill>
                <a:srgbClr val="000000"/>
              </a:solidFill>
              <a:latin typeface="Century Gothic"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3"/>
          <p:cNvSpPr>
            <a:spLocks noGrp="1"/>
          </p:cNvSpPr>
          <p:nvPr>
            <p:ph type="sldNum" sz="quarter" idx="12"/>
          </p:nvPr>
        </p:nvSpPr>
        <p:spPr/>
        <p:txBody>
          <a:bodyPr/>
          <a:lstStyle/>
          <a:p>
            <a:pPr>
              <a:defRPr/>
            </a:pPr>
            <a:fld id="{04590B5C-3040-43D8-8B5F-23F09A11A402}" type="slidenum">
              <a:rPr lang="en-US" altLang="en-US"/>
              <a:pPr>
                <a:defRPr/>
              </a:pPr>
              <a:t>11</a:t>
            </a:fld>
            <a:endParaRPr lang="en-US" altLang="en-US"/>
          </a:p>
        </p:txBody>
      </p:sp>
      <p:grpSp>
        <p:nvGrpSpPr>
          <p:cNvPr id="8196" name="Group 4"/>
          <p:cNvGrpSpPr>
            <a:grpSpLocks/>
          </p:cNvGrpSpPr>
          <p:nvPr/>
        </p:nvGrpSpPr>
        <p:grpSpPr bwMode="auto">
          <a:xfrm>
            <a:off x="685800" y="1611313"/>
            <a:ext cx="7543800" cy="1219200"/>
            <a:chOff x="1788" y="10788"/>
            <a:chExt cx="7653" cy="900"/>
          </a:xfrm>
        </p:grpSpPr>
        <p:sp>
          <p:nvSpPr>
            <p:cNvPr id="8208" name="Line 5"/>
            <p:cNvSpPr>
              <a:spLocks noChangeShapeType="1"/>
            </p:cNvSpPr>
            <p:nvPr/>
          </p:nvSpPr>
          <p:spPr bwMode="auto">
            <a:xfrm>
              <a:off x="1800" y="11138"/>
              <a:ext cx="1620" cy="0"/>
            </a:xfrm>
            <a:prstGeom prst="line">
              <a:avLst/>
            </a:prstGeom>
            <a:noFill/>
            <a:ln w="76200">
              <a:solidFill>
                <a:srgbClr val="0000FF"/>
              </a:solidFill>
              <a:round/>
              <a:headEnd/>
              <a:tailEnd/>
            </a:ln>
          </p:spPr>
          <p:txBody>
            <a:bodyPr/>
            <a:lstStyle/>
            <a:p>
              <a:endParaRPr lang="en-US"/>
            </a:p>
          </p:txBody>
        </p:sp>
        <p:sp>
          <p:nvSpPr>
            <p:cNvPr id="8209" name="Line 6"/>
            <p:cNvSpPr>
              <a:spLocks noChangeShapeType="1"/>
            </p:cNvSpPr>
            <p:nvPr/>
          </p:nvSpPr>
          <p:spPr bwMode="auto">
            <a:xfrm>
              <a:off x="1788" y="11508"/>
              <a:ext cx="1620" cy="0"/>
            </a:xfrm>
            <a:prstGeom prst="line">
              <a:avLst/>
            </a:prstGeom>
            <a:noFill/>
            <a:ln w="76200">
              <a:solidFill>
                <a:srgbClr val="0000FF"/>
              </a:solidFill>
              <a:round/>
              <a:headEnd/>
              <a:tailEnd/>
            </a:ln>
          </p:spPr>
          <p:txBody>
            <a:bodyPr/>
            <a:lstStyle/>
            <a:p>
              <a:endParaRPr lang="en-US"/>
            </a:p>
          </p:txBody>
        </p:sp>
        <p:sp>
          <p:nvSpPr>
            <p:cNvPr id="8210" name="Line 7"/>
            <p:cNvSpPr>
              <a:spLocks noChangeShapeType="1"/>
            </p:cNvSpPr>
            <p:nvPr/>
          </p:nvSpPr>
          <p:spPr bwMode="auto">
            <a:xfrm>
              <a:off x="4941" y="11148"/>
              <a:ext cx="1080" cy="0"/>
            </a:xfrm>
            <a:prstGeom prst="line">
              <a:avLst/>
            </a:prstGeom>
            <a:noFill/>
            <a:ln w="76200">
              <a:solidFill>
                <a:srgbClr val="0000FF"/>
              </a:solidFill>
              <a:round/>
              <a:headEnd/>
              <a:tailEnd/>
            </a:ln>
          </p:spPr>
          <p:txBody>
            <a:bodyPr/>
            <a:lstStyle/>
            <a:p>
              <a:endParaRPr lang="en-US"/>
            </a:p>
          </p:txBody>
        </p:sp>
        <p:sp>
          <p:nvSpPr>
            <p:cNvPr id="8211" name="Line 8"/>
            <p:cNvSpPr>
              <a:spLocks noChangeShapeType="1"/>
            </p:cNvSpPr>
            <p:nvPr/>
          </p:nvSpPr>
          <p:spPr bwMode="auto">
            <a:xfrm flipV="1">
              <a:off x="6021" y="10968"/>
              <a:ext cx="360" cy="180"/>
            </a:xfrm>
            <a:prstGeom prst="line">
              <a:avLst/>
            </a:prstGeom>
            <a:noFill/>
            <a:ln w="76200">
              <a:solidFill>
                <a:srgbClr val="0000FF"/>
              </a:solidFill>
              <a:round/>
              <a:headEnd/>
              <a:tailEnd/>
            </a:ln>
          </p:spPr>
          <p:txBody>
            <a:bodyPr/>
            <a:lstStyle/>
            <a:p>
              <a:endParaRPr lang="en-US"/>
            </a:p>
          </p:txBody>
        </p:sp>
        <p:sp>
          <p:nvSpPr>
            <p:cNvPr id="8212" name="Line 9"/>
            <p:cNvSpPr>
              <a:spLocks noChangeShapeType="1"/>
            </p:cNvSpPr>
            <p:nvPr/>
          </p:nvSpPr>
          <p:spPr bwMode="auto">
            <a:xfrm>
              <a:off x="4941" y="11508"/>
              <a:ext cx="1080" cy="0"/>
            </a:xfrm>
            <a:prstGeom prst="line">
              <a:avLst/>
            </a:prstGeom>
            <a:noFill/>
            <a:ln w="76200">
              <a:solidFill>
                <a:srgbClr val="0000FF"/>
              </a:solidFill>
              <a:round/>
              <a:headEnd/>
              <a:tailEnd/>
            </a:ln>
          </p:spPr>
          <p:txBody>
            <a:bodyPr/>
            <a:lstStyle/>
            <a:p>
              <a:endParaRPr lang="en-US"/>
            </a:p>
          </p:txBody>
        </p:sp>
        <p:sp>
          <p:nvSpPr>
            <p:cNvPr id="8213" name="Line 10"/>
            <p:cNvSpPr>
              <a:spLocks noChangeShapeType="1"/>
            </p:cNvSpPr>
            <p:nvPr/>
          </p:nvSpPr>
          <p:spPr bwMode="auto">
            <a:xfrm>
              <a:off x="6021" y="11508"/>
              <a:ext cx="360" cy="180"/>
            </a:xfrm>
            <a:prstGeom prst="line">
              <a:avLst/>
            </a:prstGeom>
            <a:noFill/>
            <a:ln w="76200">
              <a:solidFill>
                <a:srgbClr val="0000FF"/>
              </a:solidFill>
              <a:round/>
              <a:headEnd/>
              <a:tailEnd/>
            </a:ln>
          </p:spPr>
          <p:txBody>
            <a:bodyPr/>
            <a:lstStyle/>
            <a:p>
              <a:endParaRPr lang="en-US"/>
            </a:p>
          </p:txBody>
        </p:sp>
        <p:sp>
          <p:nvSpPr>
            <p:cNvPr id="8214" name="Line 11"/>
            <p:cNvSpPr>
              <a:spLocks noChangeShapeType="1"/>
            </p:cNvSpPr>
            <p:nvPr/>
          </p:nvSpPr>
          <p:spPr bwMode="auto">
            <a:xfrm>
              <a:off x="3681" y="11328"/>
              <a:ext cx="720" cy="0"/>
            </a:xfrm>
            <a:prstGeom prst="line">
              <a:avLst/>
            </a:prstGeom>
            <a:noFill/>
            <a:ln w="76200">
              <a:solidFill>
                <a:srgbClr val="000000"/>
              </a:solidFill>
              <a:round/>
              <a:headEnd/>
              <a:tailEnd type="triangle" w="med" len="med"/>
            </a:ln>
          </p:spPr>
          <p:txBody>
            <a:bodyPr/>
            <a:lstStyle/>
            <a:p>
              <a:endParaRPr lang="en-US"/>
            </a:p>
          </p:txBody>
        </p:sp>
        <p:sp>
          <p:nvSpPr>
            <p:cNvPr id="8215" name="Line 12"/>
            <p:cNvSpPr>
              <a:spLocks noChangeShapeType="1"/>
            </p:cNvSpPr>
            <p:nvPr/>
          </p:nvSpPr>
          <p:spPr bwMode="auto">
            <a:xfrm>
              <a:off x="7821" y="10788"/>
              <a:ext cx="1620" cy="0"/>
            </a:xfrm>
            <a:prstGeom prst="line">
              <a:avLst/>
            </a:prstGeom>
            <a:noFill/>
            <a:ln w="76200">
              <a:solidFill>
                <a:srgbClr val="0000FF"/>
              </a:solidFill>
              <a:round/>
              <a:headEnd/>
              <a:tailEnd/>
            </a:ln>
          </p:spPr>
          <p:txBody>
            <a:bodyPr/>
            <a:lstStyle/>
            <a:p>
              <a:endParaRPr lang="en-US"/>
            </a:p>
          </p:txBody>
        </p:sp>
        <p:sp>
          <p:nvSpPr>
            <p:cNvPr id="8216" name="Line 13"/>
            <p:cNvSpPr>
              <a:spLocks noChangeShapeType="1"/>
            </p:cNvSpPr>
            <p:nvPr/>
          </p:nvSpPr>
          <p:spPr bwMode="auto">
            <a:xfrm>
              <a:off x="7821" y="11688"/>
              <a:ext cx="1620" cy="0"/>
            </a:xfrm>
            <a:prstGeom prst="line">
              <a:avLst/>
            </a:prstGeom>
            <a:noFill/>
            <a:ln w="76200">
              <a:solidFill>
                <a:srgbClr val="0000FF"/>
              </a:solidFill>
              <a:round/>
              <a:headEnd/>
              <a:tailEnd/>
            </a:ln>
          </p:spPr>
          <p:txBody>
            <a:bodyPr/>
            <a:lstStyle/>
            <a:p>
              <a:endParaRPr lang="en-US"/>
            </a:p>
          </p:txBody>
        </p:sp>
        <p:sp>
          <p:nvSpPr>
            <p:cNvPr id="8217" name="Line 14"/>
            <p:cNvSpPr>
              <a:spLocks noChangeShapeType="1"/>
            </p:cNvSpPr>
            <p:nvPr/>
          </p:nvSpPr>
          <p:spPr bwMode="auto">
            <a:xfrm>
              <a:off x="7821" y="10968"/>
              <a:ext cx="1620" cy="0"/>
            </a:xfrm>
            <a:prstGeom prst="line">
              <a:avLst/>
            </a:prstGeom>
            <a:noFill/>
            <a:ln w="76200">
              <a:solidFill>
                <a:srgbClr val="FF0000"/>
              </a:solidFill>
              <a:prstDash val="sysDot"/>
              <a:round/>
              <a:headEnd/>
              <a:tailEnd/>
            </a:ln>
          </p:spPr>
          <p:txBody>
            <a:bodyPr/>
            <a:lstStyle/>
            <a:p>
              <a:endParaRPr lang="en-US"/>
            </a:p>
          </p:txBody>
        </p:sp>
        <p:sp>
          <p:nvSpPr>
            <p:cNvPr id="8218" name="Line 15"/>
            <p:cNvSpPr>
              <a:spLocks noChangeShapeType="1"/>
            </p:cNvSpPr>
            <p:nvPr/>
          </p:nvSpPr>
          <p:spPr bwMode="auto">
            <a:xfrm>
              <a:off x="7821" y="11508"/>
              <a:ext cx="1620" cy="0"/>
            </a:xfrm>
            <a:prstGeom prst="line">
              <a:avLst/>
            </a:prstGeom>
            <a:noFill/>
            <a:ln w="76200">
              <a:solidFill>
                <a:srgbClr val="FF0000"/>
              </a:solidFill>
              <a:prstDash val="sysDot"/>
              <a:round/>
              <a:headEnd/>
              <a:tailEnd/>
            </a:ln>
          </p:spPr>
          <p:txBody>
            <a:bodyPr/>
            <a:lstStyle/>
            <a:p>
              <a:endParaRPr lang="en-US"/>
            </a:p>
          </p:txBody>
        </p:sp>
        <p:sp>
          <p:nvSpPr>
            <p:cNvPr id="8219" name="Line 16"/>
            <p:cNvSpPr>
              <a:spLocks noChangeShapeType="1"/>
            </p:cNvSpPr>
            <p:nvPr/>
          </p:nvSpPr>
          <p:spPr bwMode="auto">
            <a:xfrm>
              <a:off x="6741" y="11328"/>
              <a:ext cx="720" cy="0"/>
            </a:xfrm>
            <a:prstGeom prst="line">
              <a:avLst/>
            </a:prstGeom>
            <a:noFill/>
            <a:ln w="76200">
              <a:solidFill>
                <a:srgbClr val="000000"/>
              </a:solidFill>
              <a:round/>
              <a:headEnd/>
              <a:tailEnd type="triangle" w="med" len="med"/>
            </a:ln>
          </p:spPr>
          <p:txBody>
            <a:bodyPr/>
            <a:lstStyle/>
            <a:p>
              <a:endParaRPr lang="en-US"/>
            </a:p>
          </p:txBody>
        </p:sp>
      </p:grpSp>
      <p:sp>
        <p:nvSpPr>
          <p:cNvPr id="8197" name="Text Box 17"/>
          <p:cNvSpPr txBox="1">
            <a:spLocks noChangeArrowheads="1"/>
          </p:cNvSpPr>
          <p:nvPr/>
        </p:nvSpPr>
        <p:spPr bwMode="auto">
          <a:xfrm>
            <a:off x="1066800" y="304800"/>
            <a:ext cx="7086600" cy="523220"/>
          </a:xfrm>
          <a:prstGeom prst="rect">
            <a:avLst/>
          </a:prstGeom>
          <a:ln>
            <a:solidFill>
              <a:srgbClr val="FFFFFF"/>
            </a:solidFill>
            <a:headEnd/>
            <a:tailEnd/>
          </a:ln>
        </p:spPr>
        <p:style>
          <a:lnRef idx="2">
            <a:schemeClr val="accent3"/>
          </a:lnRef>
          <a:fillRef idx="1">
            <a:schemeClr val="lt1"/>
          </a:fillRef>
          <a:effectRef idx="0">
            <a:schemeClr val="accent3"/>
          </a:effectRef>
          <a:fontRef idx="minor">
            <a:schemeClr val="dk1"/>
          </a:fontRef>
        </p:style>
        <p:txBody>
          <a:bodyPr wrap="square">
            <a:spAutoFit/>
          </a:bodyPr>
          <a:lstStyle/>
          <a:p>
            <a:pPr algn="ctr">
              <a:spcBef>
                <a:spcPct val="50000"/>
              </a:spcBef>
            </a:pPr>
            <a:r>
              <a:rPr lang="en-US" altLang="zh-CN" sz="2800" b="1" dirty="0">
                <a:solidFill>
                  <a:srgbClr val="000000"/>
                </a:solidFill>
                <a:latin typeface="Century Gothic" pitchFamily="34" charset="0"/>
              </a:rPr>
              <a:t>2.2.1 Semiconservative Replication</a:t>
            </a:r>
            <a:endParaRPr lang="en-US" sz="2800" b="1" dirty="0">
              <a:solidFill>
                <a:srgbClr val="000000"/>
              </a:solidFill>
              <a:latin typeface="Century Gothic" pitchFamily="34" charset="0"/>
            </a:endParaRPr>
          </a:p>
        </p:txBody>
      </p:sp>
      <p:sp>
        <p:nvSpPr>
          <p:cNvPr id="31762" name="Text Box 18"/>
          <p:cNvSpPr txBox="1">
            <a:spLocks noChangeArrowheads="1"/>
          </p:cNvSpPr>
          <p:nvPr/>
        </p:nvSpPr>
        <p:spPr bwMode="auto">
          <a:xfrm>
            <a:off x="762000" y="3135313"/>
            <a:ext cx="1600200" cy="641350"/>
          </a:xfrm>
          <a:prstGeom prst="rect">
            <a:avLst/>
          </a:prstGeom>
          <a:noFill/>
          <a:ln w="9525">
            <a:noFill/>
            <a:miter lim="800000"/>
            <a:headEnd/>
            <a:tailEnd/>
          </a:ln>
        </p:spPr>
        <p:txBody>
          <a:bodyPr>
            <a:spAutoFit/>
          </a:bodyPr>
          <a:lstStyle/>
          <a:p>
            <a:pPr>
              <a:spcBef>
                <a:spcPct val="50000"/>
              </a:spcBef>
            </a:pPr>
            <a:r>
              <a:rPr lang="en-US">
                <a:latin typeface="Century Gothic" pitchFamily="34" charset="0"/>
              </a:rPr>
              <a:t>Parental strands</a:t>
            </a:r>
          </a:p>
        </p:txBody>
      </p:sp>
      <p:sp>
        <p:nvSpPr>
          <p:cNvPr id="31763" name="Text Box 19"/>
          <p:cNvSpPr txBox="1">
            <a:spLocks noChangeArrowheads="1"/>
          </p:cNvSpPr>
          <p:nvPr/>
        </p:nvSpPr>
        <p:spPr bwMode="auto">
          <a:xfrm>
            <a:off x="3657600" y="3059113"/>
            <a:ext cx="1752600" cy="915987"/>
          </a:xfrm>
          <a:prstGeom prst="rect">
            <a:avLst/>
          </a:prstGeom>
          <a:noFill/>
          <a:ln w="9525">
            <a:noFill/>
            <a:miter lim="800000"/>
            <a:headEnd/>
            <a:tailEnd/>
          </a:ln>
        </p:spPr>
        <p:txBody>
          <a:bodyPr>
            <a:spAutoFit/>
          </a:bodyPr>
          <a:lstStyle/>
          <a:p>
            <a:pPr>
              <a:spcBef>
                <a:spcPct val="50000"/>
              </a:spcBef>
            </a:pPr>
            <a:r>
              <a:rPr lang="en-US">
                <a:latin typeface="Century Gothic" pitchFamily="34" charset="0"/>
              </a:rPr>
              <a:t>Parental strands separate</a:t>
            </a:r>
          </a:p>
        </p:txBody>
      </p:sp>
      <p:sp>
        <p:nvSpPr>
          <p:cNvPr id="31764" name="Text Box 20"/>
          <p:cNvSpPr txBox="1">
            <a:spLocks noChangeArrowheads="1"/>
          </p:cNvSpPr>
          <p:nvPr/>
        </p:nvSpPr>
        <p:spPr bwMode="auto">
          <a:xfrm>
            <a:off x="6324600" y="3276600"/>
            <a:ext cx="2819400" cy="1190625"/>
          </a:xfrm>
          <a:prstGeom prst="rect">
            <a:avLst/>
          </a:prstGeom>
          <a:noFill/>
          <a:ln w="9525">
            <a:noFill/>
            <a:miter lim="800000"/>
            <a:headEnd/>
            <a:tailEnd/>
          </a:ln>
        </p:spPr>
        <p:txBody>
          <a:bodyPr>
            <a:spAutoFit/>
          </a:bodyPr>
          <a:lstStyle/>
          <a:p>
            <a:pPr>
              <a:spcBef>
                <a:spcPct val="50000"/>
              </a:spcBef>
            </a:pPr>
            <a:r>
              <a:rPr lang="en-US">
                <a:latin typeface="Century Gothic" pitchFamily="34" charset="0"/>
              </a:rPr>
              <a:t>Parental strand receives new strand of DNA (1 set - one old and one new strand)</a:t>
            </a:r>
          </a:p>
        </p:txBody>
      </p:sp>
      <p:sp>
        <p:nvSpPr>
          <p:cNvPr id="31765" name="Rectangle 21"/>
          <p:cNvSpPr>
            <a:spLocks noChangeArrowheads="1"/>
          </p:cNvSpPr>
          <p:nvPr/>
        </p:nvSpPr>
        <p:spPr bwMode="auto">
          <a:xfrm>
            <a:off x="6400800" y="2220913"/>
            <a:ext cx="2209800" cy="914400"/>
          </a:xfrm>
          <a:prstGeom prst="rect">
            <a:avLst/>
          </a:prstGeom>
          <a:noFill/>
          <a:ln w="28575">
            <a:solidFill>
              <a:srgbClr val="800080"/>
            </a:solidFill>
            <a:prstDash val="dash"/>
            <a:miter lim="800000"/>
            <a:headEnd/>
            <a:tailEnd/>
          </a:ln>
        </p:spPr>
        <p:txBody>
          <a:bodyPr wrap="none" anchor="ctr"/>
          <a:lstStyle/>
          <a:p>
            <a:endParaRPr lang="en-US"/>
          </a:p>
        </p:txBody>
      </p:sp>
      <p:sp>
        <p:nvSpPr>
          <p:cNvPr id="8202" name="Text Box 22"/>
          <p:cNvSpPr txBox="1">
            <a:spLocks noChangeArrowheads="1"/>
          </p:cNvSpPr>
          <p:nvPr/>
        </p:nvSpPr>
        <p:spPr bwMode="auto">
          <a:xfrm>
            <a:off x="8229600" y="1295400"/>
            <a:ext cx="609600" cy="366713"/>
          </a:xfrm>
          <a:prstGeom prst="rect">
            <a:avLst/>
          </a:prstGeom>
          <a:noFill/>
          <a:ln w="9525">
            <a:noFill/>
            <a:miter lim="800000"/>
            <a:headEnd/>
            <a:tailEnd/>
          </a:ln>
        </p:spPr>
        <p:txBody>
          <a:bodyPr>
            <a:spAutoFit/>
          </a:bodyPr>
          <a:lstStyle/>
          <a:p>
            <a:pPr>
              <a:spcBef>
                <a:spcPct val="50000"/>
              </a:spcBef>
            </a:pPr>
            <a:r>
              <a:rPr lang="en-US" b="1">
                <a:latin typeface="Century Gothic" pitchFamily="34" charset="0"/>
              </a:rPr>
              <a:t>1</a:t>
            </a:r>
          </a:p>
        </p:txBody>
      </p:sp>
      <p:sp>
        <p:nvSpPr>
          <p:cNvPr id="8203" name="Text Box 23"/>
          <p:cNvSpPr txBox="1">
            <a:spLocks noChangeArrowheads="1"/>
          </p:cNvSpPr>
          <p:nvPr/>
        </p:nvSpPr>
        <p:spPr bwMode="auto">
          <a:xfrm>
            <a:off x="8256588" y="1676400"/>
            <a:ext cx="609600" cy="366713"/>
          </a:xfrm>
          <a:prstGeom prst="rect">
            <a:avLst/>
          </a:prstGeom>
          <a:noFill/>
          <a:ln w="9525">
            <a:noFill/>
            <a:miter lim="800000"/>
            <a:headEnd/>
            <a:tailEnd/>
          </a:ln>
        </p:spPr>
        <p:txBody>
          <a:bodyPr>
            <a:spAutoFit/>
          </a:bodyPr>
          <a:lstStyle/>
          <a:p>
            <a:pPr>
              <a:spcBef>
                <a:spcPct val="50000"/>
              </a:spcBef>
            </a:pPr>
            <a:r>
              <a:rPr lang="en-US" b="1">
                <a:latin typeface="Century Gothic" pitchFamily="34" charset="0"/>
              </a:rPr>
              <a:t>2</a:t>
            </a:r>
          </a:p>
        </p:txBody>
      </p:sp>
      <p:sp>
        <p:nvSpPr>
          <p:cNvPr id="8204" name="Text Box 24"/>
          <p:cNvSpPr txBox="1">
            <a:spLocks noChangeArrowheads="1"/>
          </p:cNvSpPr>
          <p:nvPr/>
        </p:nvSpPr>
        <p:spPr bwMode="auto">
          <a:xfrm>
            <a:off x="8277225" y="2438400"/>
            <a:ext cx="609600" cy="366713"/>
          </a:xfrm>
          <a:prstGeom prst="rect">
            <a:avLst/>
          </a:prstGeom>
          <a:noFill/>
          <a:ln w="9525">
            <a:noFill/>
            <a:miter lim="800000"/>
            <a:headEnd/>
            <a:tailEnd/>
          </a:ln>
        </p:spPr>
        <p:txBody>
          <a:bodyPr>
            <a:spAutoFit/>
          </a:bodyPr>
          <a:lstStyle/>
          <a:p>
            <a:pPr>
              <a:spcBef>
                <a:spcPct val="50000"/>
              </a:spcBef>
            </a:pPr>
            <a:r>
              <a:rPr lang="en-US" b="1">
                <a:latin typeface="Century Gothic" pitchFamily="34" charset="0"/>
              </a:rPr>
              <a:t>3</a:t>
            </a:r>
          </a:p>
        </p:txBody>
      </p:sp>
      <p:sp>
        <p:nvSpPr>
          <p:cNvPr id="8205" name="Text Box 25"/>
          <p:cNvSpPr txBox="1">
            <a:spLocks noChangeArrowheads="1"/>
          </p:cNvSpPr>
          <p:nvPr/>
        </p:nvSpPr>
        <p:spPr bwMode="auto">
          <a:xfrm>
            <a:off x="8277225" y="2743200"/>
            <a:ext cx="609600" cy="366713"/>
          </a:xfrm>
          <a:prstGeom prst="rect">
            <a:avLst/>
          </a:prstGeom>
          <a:noFill/>
          <a:ln w="9525">
            <a:noFill/>
            <a:miter lim="800000"/>
            <a:headEnd/>
            <a:tailEnd/>
          </a:ln>
        </p:spPr>
        <p:txBody>
          <a:bodyPr>
            <a:spAutoFit/>
          </a:bodyPr>
          <a:lstStyle/>
          <a:p>
            <a:pPr>
              <a:spcBef>
                <a:spcPct val="50000"/>
              </a:spcBef>
            </a:pPr>
            <a:r>
              <a:rPr lang="en-US" b="1">
                <a:latin typeface="Century Gothic" pitchFamily="34" charset="0"/>
              </a:rPr>
              <a:t>4</a:t>
            </a:r>
          </a:p>
        </p:txBody>
      </p:sp>
      <p:sp>
        <p:nvSpPr>
          <p:cNvPr id="31770" name="Text Box 26"/>
          <p:cNvSpPr txBox="1">
            <a:spLocks noChangeArrowheads="1"/>
          </p:cNvSpPr>
          <p:nvPr/>
        </p:nvSpPr>
        <p:spPr bwMode="auto">
          <a:xfrm>
            <a:off x="457200" y="4495800"/>
            <a:ext cx="3962400" cy="668338"/>
          </a:xfrm>
          <a:prstGeom prst="rect">
            <a:avLst/>
          </a:prstGeom>
          <a:solidFill>
            <a:srgbClr val="FFFF00"/>
          </a:solidFill>
          <a:ln w="9525">
            <a:noFill/>
            <a:miter lim="800000"/>
            <a:headEnd/>
            <a:tailEnd/>
          </a:ln>
          <a:effectLst>
            <a:outerShdw blurRad="50800" dist="38100" dir="2700000" algn="tl" rotWithShape="0">
              <a:prstClr val="black">
                <a:alpha val="40000"/>
              </a:prstClr>
            </a:outerShdw>
          </a:effectLst>
        </p:spPr>
        <p:txBody>
          <a:bodyPr>
            <a:spAutoFit/>
          </a:bodyPr>
          <a:lstStyle/>
          <a:p>
            <a:pPr>
              <a:lnSpc>
                <a:spcPct val="80000"/>
              </a:lnSpc>
              <a:spcBef>
                <a:spcPct val="50000"/>
              </a:spcBef>
            </a:pPr>
            <a:r>
              <a:rPr lang="en-US">
                <a:latin typeface="Century Gothic" pitchFamily="34" charset="0"/>
              </a:rPr>
              <a:t>Strand 1 is identical to strand 3</a:t>
            </a:r>
          </a:p>
          <a:p>
            <a:pPr>
              <a:lnSpc>
                <a:spcPct val="80000"/>
              </a:lnSpc>
              <a:spcBef>
                <a:spcPct val="50000"/>
              </a:spcBef>
            </a:pPr>
            <a:r>
              <a:rPr lang="en-US">
                <a:latin typeface="Century Gothic" pitchFamily="34" charset="0"/>
              </a:rPr>
              <a:t>Strand 2 is identical to strand 4</a:t>
            </a:r>
          </a:p>
        </p:txBody>
      </p:sp>
      <p:sp>
        <p:nvSpPr>
          <p:cNvPr id="31771" name="Text Box 27"/>
          <p:cNvSpPr txBox="1">
            <a:spLocks noChangeArrowheads="1"/>
          </p:cNvSpPr>
          <p:nvPr/>
        </p:nvSpPr>
        <p:spPr bwMode="auto">
          <a:xfrm>
            <a:off x="4114800" y="5334000"/>
            <a:ext cx="4495800" cy="668338"/>
          </a:xfrm>
          <a:prstGeom prst="rect">
            <a:avLst/>
          </a:prstGeom>
          <a:solidFill>
            <a:srgbClr val="FFFF00"/>
          </a:solidFill>
          <a:ln w="9525">
            <a:noFill/>
            <a:miter lim="800000"/>
            <a:headEnd/>
            <a:tailEnd/>
          </a:ln>
          <a:effectLst>
            <a:outerShdw blurRad="50800" dist="38100" algn="l" rotWithShape="0">
              <a:prstClr val="black">
                <a:alpha val="40000"/>
              </a:prstClr>
            </a:outerShdw>
          </a:effectLst>
        </p:spPr>
        <p:txBody>
          <a:bodyPr>
            <a:spAutoFit/>
          </a:bodyPr>
          <a:lstStyle/>
          <a:p>
            <a:pPr>
              <a:lnSpc>
                <a:spcPct val="80000"/>
              </a:lnSpc>
              <a:spcBef>
                <a:spcPct val="50000"/>
              </a:spcBef>
            </a:pPr>
            <a:r>
              <a:rPr lang="en-US">
                <a:latin typeface="Century Gothic" pitchFamily="34" charset="0"/>
              </a:rPr>
              <a:t>Strand 1 is complementary  to strand 2</a:t>
            </a:r>
          </a:p>
          <a:p>
            <a:pPr>
              <a:lnSpc>
                <a:spcPct val="80000"/>
              </a:lnSpc>
              <a:spcBef>
                <a:spcPct val="50000"/>
              </a:spcBef>
            </a:pPr>
            <a:r>
              <a:rPr lang="en-US">
                <a:latin typeface="Century Gothic" pitchFamily="34" charset="0"/>
              </a:rPr>
              <a:t>Strand 3 is complementary  to strand 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762"/>
                                        </p:tgtEl>
                                        <p:attrNameLst>
                                          <p:attrName>style.visibility</p:attrName>
                                        </p:attrNameLst>
                                      </p:cBhvr>
                                      <p:to>
                                        <p:strVal val="visible"/>
                                      </p:to>
                                    </p:set>
                                    <p:animEffect transition="in" filter="dissolve">
                                      <p:cBhvr>
                                        <p:cTn id="7" dur="500"/>
                                        <p:tgtEl>
                                          <p:spTgt spid="3176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1763"/>
                                        </p:tgtEl>
                                        <p:attrNameLst>
                                          <p:attrName>style.visibility</p:attrName>
                                        </p:attrNameLst>
                                      </p:cBhvr>
                                      <p:to>
                                        <p:strVal val="visible"/>
                                      </p:to>
                                    </p:set>
                                    <p:animEffect transition="in" filter="dissolve">
                                      <p:cBhvr>
                                        <p:cTn id="12" dur="500"/>
                                        <p:tgtEl>
                                          <p:spTgt spid="3176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1765"/>
                                        </p:tgtEl>
                                        <p:attrNameLst>
                                          <p:attrName>style.visibility</p:attrName>
                                        </p:attrNameLst>
                                      </p:cBhvr>
                                      <p:to>
                                        <p:strVal val="visible"/>
                                      </p:to>
                                    </p:set>
                                    <p:animEffect transition="in" filter="dissolve">
                                      <p:cBhvr>
                                        <p:cTn id="17" dur="500"/>
                                        <p:tgtEl>
                                          <p:spTgt spid="3176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1764"/>
                                        </p:tgtEl>
                                        <p:attrNameLst>
                                          <p:attrName>style.visibility</p:attrName>
                                        </p:attrNameLst>
                                      </p:cBhvr>
                                      <p:to>
                                        <p:strVal val="visible"/>
                                      </p:to>
                                    </p:set>
                                    <p:animEffect transition="in" filter="dissolve">
                                      <p:cBhvr>
                                        <p:cTn id="22" dur="500"/>
                                        <p:tgtEl>
                                          <p:spTgt spid="3176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1770"/>
                                        </p:tgtEl>
                                        <p:attrNameLst>
                                          <p:attrName>style.visibility</p:attrName>
                                        </p:attrNameLst>
                                      </p:cBhvr>
                                      <p:to>
                                        <p:strVal val="visible"/>
                                      </p:to>
                                    </p:set>
                                    <p:animEffect transition="in" filter="dissolve">
                                      <p:cBhvr>
                                        <p:cTn id="27" dur="500"/>
                                        <p:tgtEl>
                                          <p:spTgt spid="3177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1771"/>
                                        </p:tgtEl>
                                        <p:attrNameLst>
                                          <p:attrName>style.visibility</p:attrName>
                                        </p:attrNameLst>
                                      </p:cBhvr>
                                      <p:to>
                                        <p:strVal val="visible"/>
                                      </p:to>
                                    </p:set>
                                    <p:animEffect transition="in" filter="dissolve">
                                      <p:cBhvr>
                                        <p:cTn id="32" dur="500"/>
                                        <p:tgtEl>
                                          <p:spTgt spid="31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62" grpId="0"/>
      <p:bldP spid="31763" grpId="0"/>
      <p:bldP spid="31764" grpId="0"/>
      <p:bldP spid="31765" grpId="0" animBg="1"/>
      <p:bldP spid="31770" grpId="0" animBg="1"/>
      <p:bldP spid="3177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Slide Number Placeholder 3"/>
          <p:cNvSpPr>
            <a:spLocks noGrp="1"/>
          </p:cNvSpPr>
          <p:nvPr>
            <p:ph type="sldNum" sz="quarter" idx="12"/>
          </p:nvPr>
        </p:nvSpPr>
        <p:spPr/>
        <p:txBody>
          <a:bodyPr/>
          <a:lstStyle/>
          <a:p>
            <a:pPr>
              <a:defRPr/>
            </a:pPr>
            <a:fld id="{FF8CE52F-76F6-4BE3-921A-4134980AD950}" type="slidenum">
              <a:rPr lang="en-US" altLang="en-US"/>
              <a:pPr>
                <a:defRPr/>
              </a:pPr>
              <a:t>12</a:t>
            </a:fld>
            <a:endParaRPr lang="en-US" altLang="en-US"/>
          </a:p>
        </p:txBody>
      </p:sp>
      <p:pic>
        <p:nvPicPr>
          <p:cNvPr id="9220" name="Picture 4"/>
          <p:cNvPicPr>
            <a:picLocks noChangeAspect="1" noChangeArrowheads="1"/>
          </p:cNvPicPr>
          <p:nvPr/>
        </p:nvPicPr>
        <p:blipFill>
          <a:blip r:embed="rId2" cstate="print"/>
          <a:srcRect/>
          <a:stretch>
            <a:fillRect/>
          </a:stretch>
        </p:blipFill>
        <p:spPr bwMode="auto">
          <a:xfrm>
            <a:off x="3810000" y="152400"/>
            <a:ext cx="5181600" cy="6400800"/>
          </a:xfrm>
          <a:prstGeom prst="rect">
            <a:avLst/>
          </a:prstGeom>
          <a:noFill/>
          <a:ln w="9525">
            <a:noFill/>
            <a:miter lim="800000"/>
            <a:headEnd/>
            <a:tailEnd/>
          </a:ln>
        </p:spPr>
      </p:pic>
      <p:sp>
        <p:nvSpPr>
          <p:cNvPr id="9221" name="Text Box 5"/>
          <p:cNvSpPr txBox="1">
            <a:spLocks noChangeArrowheads="1"/>
          </p:cNvSpPr>
          <p:nvPr/>
        </p:nvSpPr>
        <p:spPr bwMode="auto">
          <a:xfrm>
            <a:off x="990600" y="3048000"/>
            <a:ext cx="1600200" cy="366713"/>
          </a:xfrm>
          <a:prstGeom prst="rect">
            <a:avLst/>
          </a:prstGeom>
          <a:noFill/>
          <a:ln w="9525">
            <a:noFill/>
            <a:miter lim="800000"/>
            <a:headEnd/>
            <a:tailEnd/>
          </a:ln>
        </p:spPr>
        <p:txBody>
          <a:bodyPr>
            <a:spAutoFit/>
          </a:bodyPr>
          <a:lstStyle/>
          <a:p>
            <a:pPr>
              <a:spcBef>
                <a:spcPct val="50000"/>
              </a:spcBef>
            </a:pPr>
            <a:endParaRPr lang="en-US"/>
          </a:p>
        </p:txBody>
      </p:sp>
      <p:sp>
        <p:nvSpPr>
          <p:cNvPr id="9222" name="Rectangle 6"/>
          <p:cNvSpPr>
            <a:spLocks noChangeArrowheads="1"/>
          </p:cNvSpPr>
          <p:nvPr/>
        </p:nvSpPr>
        <p:spPr bwMode="auto">
          <a:xfrm>
            <a:off x="152400" y="1447800"/>
            <a:ext cx="3429000" cy="3733800"/>
          </a:xfrm>
          <a:prstGeom prst="rect">
            <a:avLst/>
          </a:prstGeom>
          <a:noFill/>
          <a:ln w="9525">
            <a:noFill/>
            <a:miter lim="800000"/>
            <a:headEnd/>
            <a:tailEnd/>
          </a:ln>
        </p:spPr>
        <p:txBody>
          <a:bodyPr/>
          <a:lstStyle/>
          <a:p>
            <a:pPr marL="342900" indent="-342900">
              <a:lnSpc>
                <a:spcPct val="130000"/>
              </a:lnSpc>
              <a:spcBef>
                <a:spcPct val="20000"/>
              </a:spcBef>
              <a:buClr>
                <a:schemeClr val="tx2"/>
              </a:buClr>
              <a:buSzPct val="70000"/>
              <a:buFont typeface="Wingdings" pitchFamily="2" charset="2"/>
              <a:buChar char="l"/>
            </a:pPr>
            <a:r>
              <a:rPr lang="en-US" sz="2400" dirty="0">
                <a:solidFill>
                  <a:srgbClr val="000000"/>
                </a:solidFill>
                <a:latin typeface="Century Gothic" pitchFamily="34" charset="0"/>
              </a:rPr>
              <a:t>Each parent strand remains intact.</a:t>
            </a:r>
          </a:p>
          <a:p>
            <a:pPr marL="342900" indent="-342900">
              <a:lnSpc>
                <a:spcPct val="130000"/>
              </a:lnSpc>
              <a:spcBef>
                <a:spcPct val="20000"/>
              </a:spcBef>
              <a:buClr>
                <a:schemeClr val="tx2"/>
              </a:buClr>
              <a:buSzPct val="70000"/>
              <a:buFont typeface="Wingdings" pitchFamily="2" charset="2"/>
              <a:buChar char="l"/>
            </a:pPr>
            <a:r>
              <a:rPr lang="en-US" sz="2400" dirty="0">
                <a:solidFill>
                  <a:srgbClr val="000000"/>
                </a:solidFill>
                <a:latin typeface="Century Gothic" pitchFamily="34" charset="0"/>
              </a:rPr>
              <a:t>Every DNA molecule is </a:t>
            </a:r>
            <a:r>
              <a:rPr lang="en-US" sz="2400" b="1" dirty="0">
                <a:solidFill>
                  <a:srgbClr val="000000"/>
                </a:solidFill>
                <a:latin typeface="Century Gothic" pitchFamily="34" charset="0"/>
              </a:rPr>
              <a:t>half “old” and half “new”.</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33400" y="2209800"/>
            <a:ext cx="8229600" cy="1143000"/>
          </a:xfrm>
        </p:spPr>
        <p:txBody>
          <a:bodyPr/>
          <a:lstStyle/>
          <a:p>
            <a:r>
              <a:rPr lang="en-US" dirty="0">
                <a:latin typeface="Century Gothic"/>
                <a:cs typeface="Century Gothic"/>
              </a:rPr>
              <a:t>2.3 How are the new strands </a:t>
            </a:r>
            <a:r>
              <a:rPr lang="en-US" dirty="0" err="1">
                <a:latin typeface="Century Gothic"/>
                <a:cs typeface="Century Gothic"/>
              </a:rPr>
              <a:t>synthesised</a:t>
            </a:r>
            <a:r>
              <a:rPr lang="en-US" dirty="0">
                <a:latin typeface="Century Gothic"/>
                <a:cs typeface="Century Gothic"/>
              </a:rPr>
              <a:t>?</a:t>
            </a:r>
          </a:p>
        </p:txBody>
      </p:sp>
      <p:sp>
        <p:nvSpPr>
          <p:cNvPr id="2" name="Footer Placeholder 1"/>
          <p:cNvSpPr>
            <a:spLocks noGrp="1"/>
          </p:cNvSpPr>
          <p:nvPr>
            <p:ph type="ftr" sz="quarter" idx="11"/>
          </p:nvPr>
        </p:nvSpPr>
        <p:spPr/>
        <p:txBody>
          <a:bodyPr/>
          <a:lstStyle/>
          <a:p>
            <a:pPr>
              <a:defRPr/>
            </a:pPr>
            <a:r>
              <a:rPr lang="en-US" altLang="en-US"/>
              <a:t>NAR 2007 DNA Replication</a:t>
            </a:r>
          </a:p>
        </p:txBody>
      </p:sp>
      <p:sp>
        <p:nvSpPr>
          <p:cNvPr id="3" name="Slide Number Placeholder 2"/>
          <p:cNvSpPr>
            <a:spLocks noGrp="1"/>
          </p:cNvSpPr>
          <p:nvPr>
            <p:ph type="sldNum" sz="quarter" idx="12"/>
          </p:nvPr>
        </p:nvSpPr>
        <p:spPr/>
        <p:txBody>
          <a:bodyPr/>
          <a:lstStyle/>
          <a:p>
            <a:pPr>
              <a:defRPr/>
            </a:pPr>
            <a:fld id="{E7600BFF-36C0-47E0-B4CC-2BDBB3D4E381}" type="slidenum">
              <a:rPr lang="en-US" altLang="en-US" smtClean="0"/>
              <a:pPr>
                <a:defRPr/>
              </a:pPr>
              <a:t>13</a:t>
            </a:fld>
            <a:endParaRPr lang="en-US" altLang="en-US"/>
          </a:p>
        </p:txBody>
      </p:sp>
    </p:spTree>
    <p:extLst>
      <p:ext uri="{BB962C8B-B14F-4D97-AF65-F5344CB8AC3E}">
        <p14:creationId xmlns:p14="http://schemas.microsoft.com/office/powerpoint/2010/main" val="22693441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304800" y="152400"/>
            <a:ext cx="8458200" cy="563563"/>
          </a:xfrm>
          <a:ln>
            <a:noFill/>
          </a:ln>
        </p:spPr>
        <p:style>
          <a:lnRef idx="2">
            <a:schemeClr val="accent3"/>
          </a:lnRef>
          <a:fillRef idx="1">
            <a:schemeClr val="lt1"/>
          </a:fillRef>
          <a:effectRef idx="0">
            <a:schemeClr val="accent3"/>
          </a:effectRef>
          <a:fontRef idx="minor">
            <a:schemeClr val="dk1"/>
          </a:fontRef>
        </p:style>
        <p:txBody>
          <a:bodyPr/>
          <a:lstStyle/>
          <a:p>
            <a:pPr eaLnBrk="1" hangingPunct="1"/>
            <a:r>
              <a:rPr lang="en-US" altLang="zh-CN" sz="2600" b="1" dirty="0">
                <a:solidFill>
                  <a:srgbClr val="000000"/>
                </a:solidFill>
                <a:latin typeface="Century Gothic" pitchFamily="34" charset="0"/>
              </a:rPr>
              <a:t>Separation of Double Helix into Strands</a:t>
            </a:r>
            <a:endParaRPr lang="en-US" sz="2600" b="1" dirty="0">
              <a:solidFill>
                <a:srgbClr val="000000"/>
              </a:solidFill>
              <a:latin typeface="Century Gothic" pitchFamily="34" charset="0"/>
            </a:endParaRPr>
          </a:p>
        </p:txBody>
      </p:sp>
      <p:sp>
        <p:nvSpPr>
          <p:cNvPr id="10243" name="Rectangle 3"/>
          <p:cNvSpPr>
            <a:spLocks noGrp="1" noChangeArrowheads="1"/>
          </p:cNvSpPr>
          <p:nvPr>
            <p:ph idx="1"/>
          </p:nvPr>
        </p:nvSpPr>
        <p:spPr>
          <a:xfrm>
            <a:off x="457200" y="838200"/>
            <a:ext cx="8001000" cy="3962400"/>
          </a:xfrm>
        </p:spPr>
        <p:txBody>
          <a:bodyPr/>
          <a:lstStyle/>
          <a:p>
            <a:pPr eaLnBrk="1" hangingPunct="1">
              <a:lnSpc>
                <a:spcPct val="110000"/>
              </a:lnSpc>
              <a:buClr>
                <a:schemeClr val="tx1"/>
              </a:buClr>
            </a:pPr>
            <a:r>
              <a:rPr lang="en-US" altLang="zh-CN" sz="2400" dirty="0">
                <a:solidFill>
                  <a:srgbClr val="000000"/>
                </a:solidFill>
                <a:latin typeface="Century Gothic" pitchFamily="34" charset="0"/>
              </a:rPr>
              <a:t>Because the two strands forming a DNA molecule are held together by </a:t>
            </a:r>
            <a:r>
              <a:rPr lang="en-US" altLang="zh-CN" sz="2400" b="1" dirty="0">
                <a:solidFill>
                  <a:srgbClr val="000000"/>
                </a:solidFill>
                <a:latin typeface="Century Gothic" pitchFamily="34" charset="0"/>
              </a:rPr>
              <a:t>hydrogen</a:t>
            </a:r>
            <a:r>
              <a:rPr lang="en-US" altLang="zh-CN" sz="2400" dirty="0">
                <a:solidFill>
                  <a:srgbClr val="000000"/>
                </a:solidFill>
                <a:latin typeface="Century Gothic" pitchFamily="34" charset="0"/>
              </a:rPr>
              <a:t> </a:t>
            </a:r>
            <a:r>
              <a:rPr lang="en-US" altLang="zh-CN" sz="2400" b="1" dirty="0">
                <a:solidFill>
                  <a:srgbClr val="000000"/>
                </a:solidFill>
                <a:latin typeface="Century Gothic" pitchFamily="34" charset="0"/>
              </a:rPr>
              <a:t>bonding</a:t>
            </a:r>
            <a:r>
              <a:rPr lang="en-US" altLang="zh-CN" sz="2400" dirty="0">
                <a:solidFill>
                  <a:srgbClr val="000000"/>
                </a:solidFill>
                <a:latin typeface="Century Gothic" pitchFamily="34" charset="0"/>
              </a:rPr>
              <a:t> and twisted around each other to form a </a:t>
            </a:r>
            <a:r>
              <a:rPr lang="en-US" altLang="zh-CN" sz="2400" b="1" dirty="0">
                <a:solidFill>
                  <a:srgbClr val="000000"/>
                </a:solidFill>
                <a:latin typeface="Century Gothic" pitchFamily="34" charset="0"/>
              </a:rPr>
              <a:t>double helix</a:t>
            </a:r>
            <a:r>
              <a:rPr lang="en-US" altLang="zh-CN" sz="2400" dirty="0">
                <a:solidFill>
                  <a:srgbClr val="000000"/>
                </a:solidFill>
                <a:latin typeface="Century Gothic" pitchFamily="34" charset="0"/>
              </a:rPr>
              <a:t>, they cannot simply be pulled apart. </a:t>
            </a:r>
          </a:p>
          <a:p>
            <a:pPr eaLnBrk="1" hangingPunct="1">
              <a:lnSpc>
                <a:spcPct val="110000"/>
              </a:lnSpc>
              <a:buClr>
                <a:schemeClr val="tx1"/>
              </a:buClr>
            </a:pPr>
            <a:endParaRPr lang="en-US" altLang="zh-CN" sz="2400" dirty="0">
              <a:solidFill>
                <a:srgbClr val="000000"/>
              </a:solidFill>
              <a:latin typeface="Century Gothic" pitchFamily="34" charset="0"/>
            </a:endParaRPr>
          </a:p>
          <a:p>
            <a:pPr eaLnBrk="1" hangingPunct="1">
              <a:lnSpc>
                <a:spcPct val="110000"/>
              </a:lnSpc>
              <a:buClr>
                <a:schemeClr val="tx1"/>
              </a:buClr>
            </a:pPr>
            <a:r>
              <a:rPr lang="en-US" altLang="zh-CN" sz="2400" dirty="0">
                <a:solidFill>
                  <a:srgbClr val="000000"/>
                </a:solidFill>
                <a:latin typeface="Century Gothic" pitchFamily="34" charset="0"/>
              </a:rPr>
              <a:t>The DNA inside a cell is also </a:t>
            </a:r>
            <a:r>
              <a:rPr lang="en-US" altLang="zh-CN" sz="2400" b="1" dirty="0">
                <a:solidFill>
                  <a:srgbClr val="000000"/>
                </a:solidFill>
                <a:latin typeface="Century Gothic" pitchFamily="34" charset="0"/>
              </a:rPr>
              <a:t>supercoiled</a:t>
            </a:r>
            <a:r>
              <a:rPr lang="en-US" altLang="zh-CN" sz="2400" dirty="0">
                <a:solidFill>
                  <a:srgbClr val="000000"/>
                </a:solidFill>
                <a:latin typeface="Century Gothic" pitchFamily="34" charset="0"/>
              </a:rPr>
              <a:t> to pack it into a small space. Before separating the strands, both the </a:t>
            </a:r>
            <a:r>
              <a:rPr lang="en-US" altLang="zh-CN" sz="2400" b="1" dirty="0">
                <a:solidFill>
                  <a:srgbClr val="000000"/>
                </a:solidFill>
                <a:latin typeface="Century Gothic" pitchFamily="34" charset="0"/>
              </a:rPr>
              <a:t>supercoils and the double helix must be unwound</a:t>
            </a:r>
            <a:r>
              <a:rPr lang="en-US" altLang="zh-CN" sz="2400" dirty="0">
                <a:solidFill>
                  <a:srgbClr val="000000"/>
                </a:solidFill>
                <a:latin typeface="Century Gothic" pitchFamily="34" charset="0"/>
              </a:rPr>
              <a:t>. </a:t>
            </a:r>
            <a:endParaRPr lang="en-US" sz="2400" dirty="0">
              <a:solidFill>
                <a:srgbClr val="000000"/>
              </a:solidFill>
              <a:latin typeface="Century Gothic" pitchFamily="34" charset="0"/>
            </a:endParaRPr>
          </a:p>
        </p:txBody>
      </p:sp>
      <p:sp>
        <p:nvSpPr>
          <p:cNvPr id="11267" name="Slide Number Placeholder 5"/>
          <p:cNvSpPr>
            <a:spLocks noGrp="1"/>
          </p:cNvSpPr>
          <p:nvPr>
            <p:ph type="sldNum" sz="quarter" idx="12"/>
          </p:nvPr>
        </p:nvSpPr>
        <p:spPr/>
        <p:txBody>
          <a:bodyPr/>
          <a:lstStyle/>
          <a:p>
            <a:pPr>
              <a:defRPr/>
            </a:pPr>
            <a:fld id="{4241563F-EFAA-41E1-8BDE-418B06DC26E9}" type="slidenum">
              <a:rPr lang="en-US" altLang="en-US"/>
              <a:pPr>
                <a:defRPr/>
              </a:pPr>
              <a:t>14</a:t>
            </a:fld>
            <a:endParaRPr lang="en-US" altLang="en-US"/>
          </a:p>
        </p:txBody>
      </p:sp>
      <p:pic>
        <p:nvPicPr>
          <p:cNvPr id="18436" name="Picture 4"/>
          <p:cNvPicPr>
            <a:picLocks noChangeAspect="1" noChangeArrowheads="1"/>
          </p:cNvPicPr>
          <p:nvPr/>
        </p:nvPicPr>
        <p:blipFill>
          <a:blip r:embed="rId2" cstate="print">
            <a:lum bright="-12000" contrast="18000"/>
          </a:blip>
          <a:srcRect/>
          <a:stretch>
            <a:fillRect/>
          </a:stretch>
        </p:blipFill>
        <p:spPr bwMode="auto">
          <a:xfrm>
            <a:off x="3101373" y="4267200"/>
            <a:ext cx="5585427" cy="2398713"/>
          </a:xfrm>
          <a:prstGeom prst="rect">
            <a:avLst/>
          </a:prstGeom>
          <a:noFill/>
          <a:ln w="19050">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idx="1"/>
          </p:nvPr>
        </p:nvSpPr>
        <p:spPr>
          <a:xfrm>
            <a:off x="457200" y="838200"/>
            <a:ext cx="8153400" cy="4754563"/>
          </a:xfrm>
        </p:spPr>
        <p:txBody>
          <a:bodyPr/>
          <a:lstStyle/>
          <a:p>
            <a:pPr marL="0" indent="0" eaLnBrk="1" hangingPunct="1">
              <a:buClr>
                <a:schemeClr val="tx1"/>
              </a:buClr>
              <a:buNone/>
            </a:pPr>
            <a:r>
              <a:rPr lang="en-US" altLang="zh-CN" sz="2500" dirty="0">
                <a:solidFill>
                  <a:srgbClr val="000000"/>
                </a:solidFill>
                <a:latin typeface="Century Gothic" pitchFamily="34" charset="0"/>
              </a:rPr>
              <a:t>The unwinding process is done in two stages:</a:t>
            </a:r>
          </a:p>
          <a:p>
            <a:pPr eaLnBrk="1" hangingPunct="1">
              <a:buClr>
                <a:schemeClr val="tx1"/>
              </a:buClr>
            </a:pPr>
            <a:endParaRPr lang="en-US" altLang="zh-CN" sz="1050" dirty="0">
              <a:solidFill>
                <a:srgbClr val="000000"/>
              </a:solidFill>
              <a:latin typeface="Century Gothic" pitchFamily="34" charset="0"/>
            </a:endParaRPr>
          </a:p>
          <a:p>
            <a:pPr marL="457200" indent="-457200" eaLnBrk="1" hangingPunct="1">
              <a:buClr>
                <a:schemeClr val="tx1"/>
              </a:buClr>
              <a:buAutoNum type="arabicPeriod"/>
            </a:pPr>
            <a:r>
              <a:rPr lang="en-US" altLang="zh-CN" sz="2500" dirty="0">
                <a:solidFill>
                  <a:srgbClr val="000000"/>
                </a:solidFill>
                <a:latin typeface="Century Gothic" pitchFamily="34" charset="0"/>
              </a:rPr>
              <a:t>The supercoils are unwound by </a:t>
            </a:r>
            <a:r>
              <a:rPr lang="en-US" altLang="zh-CN" sz="2500" b="1" dirty="0">
                <a:solidFill>
                  <a:srgbClr val="000000"/>
                </a:solidFill>
                <a:latin typeface="Century Gothic" pitchFamily="34" charset="0"/>
              </a:rPr>
              <a:t>DNA</a:t>
            </a:r>
            <a:r>
              <a:rPr lang="en-US" altLang="zh-CN" sz="2500" dirty="0">
                <a:solidFill>
                  <a:srgbClr val="000000"/>
                </a:solidFill>
                <a:latin typeface="Century Gothic" pitchFamily="34" charset="0"/>
              </a:rPr>
              <a:t> </a:t>
            </a:r>
            <a:r>
              <a:rPr lang="en-US" altLang="zh-CN" sz="2500" b="1" dirty="0" err="1">
                <a:solidFill>
                  <a:srgbClr val="000000"/>
                </a:solidFill>
                <a:latin typeface="Century Gothic" pitchFamily="34" charset="0"/>
              </a:rPr>
              <a:t>gyrase</a:t>
            </a:r>
            <a:r>
              <a:rPr lang="en-US" altLang="zh-CN" sz="2500" b="1" dirty="0">
                <a:solidFill>
                  <a:srgbClr val="000000"/>
                </a:solidFill>
                <a:latin typeface="Century Gothic" pitchFamily="34" charset="0"/>
              </a:rPr>
              <a:t> (DNA topoisomerase)</a:t>
            </a:r>
            <a:r>
              <a:rPr lang="en-US" altLang="zh-CN" sz="2500" dirty="0">
                <a:solidFill>
                  <a:srgbClr val="000000"/>
                </a:solidFill>
                <a:latin typeface="Century Gothic" pitchFamily="34" charset="0"/>
              </a:rPr>
              <a:t>. The </a:t>
            </a:r>
            <a:r>
              <a:rPr lang="en-US" altLang="zh-CN" sz="2500" dirty="0" err="1">
                <a:solidFill>
                  <a:srgbClr val="000000"/>
                </a:solidFill>
                <a:latin typeface="Century Gothic" pitchFamily="34" charset="0"/>
              </a:rPr>
              <a:t>gyrase</a:t>
            </a:r>
            <a:r>
              <a:rPr lang="en-US" altLang="zh-CN" sz="2500" dirty="0">
                <a:solidFill>
                  <a:srgbClr val="000000"/>
                </a:solidFill>
                <a:latin typeface="Century Gothic" pitchFamily="34" charset="0"/>
              </a:rPr>
              <a:t> </a:t>
            </a:r>
            <a:r>
              <a:rPr lang="en-US" altLang="zh-CN" sz="2500" b="1" dirty="0">
                <a:solidFill>
                  <a:srgbClr val="000000"/>
                </a:solidFill>
                <a:latin typeface="Century Gothic" pitchFamily="34" charset="0"/>
              </a:rPr>
              <a:t>cuts</a:t>
            </a:r>
            <a:r>
              <a:rPr lang="en-US" altLang="zh-CN" sz="2500" dirty="0">
                <a:solidFill>
                  <a:srgbClr val="000000"/>
                </a:solidFill>
                <a:latin typeface="Century Gothic" pitchFamily="34" charset="0"/>
              </a:rPr>
              <a:t> both strands of double stranded DNA to give a double stranded break.  </a:t>
            </a:r>
          </a:p>
          <a:p>
            <a:pPr marL="0" indent="0" eaLnBrk="1" hangingPunct="1">
              <a:buClr>
                <a:schemeClr val="tx1"/>
              </a:buClr>
              <a:buNone/>
            </a:pPr>
            <a:endParaRPr lang="en-US" altLang="zh-CN" sz="2500" dirty="0">
              <a:solidFill>
                <a:srgbClr val="000000"/>
              </a:solidFill>
              <a:latin typeface="Century Gothic" pitchFamily="34" charset="0"/>
            </a:endParaRPr>
          </a:p>
          <a:p>
            <a:pPr marL="0" indent="0" eaLnBrk="1" hangingPunct="1">
              <a:buClr>
                <a:schemeClr val="tx1"/>
              </a:buClr>
              <a:buNone/>
            </a:pPr>
            <a:r>
              <a:rPr lang="en-US" altLang="zh-CN" sz="2500" dirty="0" err="1">
                <a:solidFill>
                  <a:srgbClr val="000000"/>
                </a:solidFill>
                <a:latin typeface="Century Gothic" pitchFamily="34" charset="0"/>
              </a:rPr>
              <a:t>Gyrase</a:t>
            </a:r>
            <a:r>
              <a:rPr lang="en-US" altLang="zh-CN" sz="2500" dirty="0">
                <a:solidFill>
                  <a:srgbClr val="000000"/>
                </a:solidFill>
                <a:latin typeface="Century Gothic" pitchFamily="34" charset="0"/>
              </a:rPr>
              <a:t> </a:t>
            </a:r>
            <a:r>
              <a:rPr lang="en-US" altLang="zh-CN" sz="2500" b="1" dirty="0">
                <a:solidFill>
                  <a:srgbClr val="000000"/>
                </a:solidFill>
                <a:latin typeface="Century Gothic" pitchFamily="34" charset="0"/>
              </a:rPr>
              <a:t>keeps hold of all of the cut ends.</a:t>
            </a:r>
            <a:r>
              <a:rPr lang="en-US" altLang="zh-CN" sz="2500" dirty="0">
                <a:solidFill>
                  <a:srgbClr val="000000"/>
                </a:solidFill>
                <a:latin typeface="Century Gothic" pitchFamily="34" charset="0"/>
              </a:rPr>
              <a:t> The two halves of the </a:t>
            </a:r>
            <a:r>
              <a:rPr lang="en-US" altLang="zh-CN" sz="2500" dirty="0" err="1">
                <a:solidFill>
                  <a:srgbClr val="000000"/>
                </a:solidFill>
                <a:latin typeface="Century Gothic" pitchFamily="34" charset="0"/>
              </a:rPr>
              <a:t>gyrase</a:t>
            </a:r>
            <a:r>
              <a:rPr lang="en-US" altLang="zh-CN" sz="2500" dirty="0">
                <a:solidFill>
                  <a:srgbClr val="000000"/>
                </a:solidFill>
                <a:latin typeface="Century Gothic" pitchFamily="34" charset="0"/>
              </a:rPr>
              <a:t> then rotate relative to each other and the ends are rejoined. This untwists the supercoils. </a:t>
            </a:r>
          </a:p>
          <a:p>
            <a:pPr marL="0" indent="0" eaLnBrk="1" hangingPunct="1">
              <a:buClr>
                <a:schemeClr val="tx1"/>
              </a:buClr>
              <a:buNone/>
            </a:pPr>
            <a:r>
              <a:rPr lang="en-US" altLang="zh-CN" sz="2500" dirty="0">
                <a:solidFill>
                  <a:srgbClr val="000000"/>
                </a:solidFill>
                <a:latin typeface="Century Gothic" pitchFamily="34" charset="0"/>
              </a:rPr>
              <a:t>Each rotation costs the cell a small amount of energy.</a:t>
            </a:r>
          </a:p>
          <a:p>
            <a:pPr eaLnBrk="1" hangingPunct="1">
              <a:buClr>
                <a:schemeClr val="tx1"/>
              </a:buClr>
            </a:pPr>
            <a:endParaRPr lang="en-US" altLang="zh-CN" sz="2500" dirty="0">
              <a:solidFill>
                <a:srgbClr val="000000"/>
              </a:solidFill>
              <a:latin typeface="Century Gothic" pitchFamily="34" charset="0"/>
            </a:endParaRPr>
          </a:p>
        </p:txBody>
      </p:sp>
      <p:sp>
        <p:nvSpPr>
          <p:cNvPr id="12291" name="Slide Number Placeholder 5"/>
          <p:cNvSpPr>
            <a:spLocks noGrp="1"/>
          </p:cNvSpPr>
          <p:nvPr>
            <p:ph type="sldNum" sz="quarter" idx="12"/>
          </p:nvPr>
        </p:nvSpPr>
        <p:spPr/>
        <p:txBody>
          <a:bodyPr/>
          <a:lstStyle/>
          <a:p>
            <a:pPr>
              <a:defRPr/>
            </a:pPr>
            <a:fld id="{F1095D2D-492A-4D19-9736-09363116ABF3}" type="slidenum">
              <a:rPr lang="en-US" altLang="en-US"/>
              <a:pPr>
                <a:defRPr/>
              </a:pPr>
              <a:t>15</a:t>
            </a:fld>
            <a:endParaRPr lang="en-US"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Slide Number Placeholder 3"/>
          <p:cNvSpPr>
            <a:spLocks noGrp="1"/>
          </p:cNvSpPr>
          <p:nvPr>
            <p:ph type="sldNum" sz="quarter" idx="12"/>
          </p:nvPr>
        </p:nvSpPr>
        <p:spPr/>
        <p:txBody>
          <a:bodyPr/>
          <a:lstStyle/>
          <a:p>
            <a:pPr>
              <a:defRPr/>
            </a:pPr>
            <a:fld id="{ED83F581-F4CC-4769-949E-ADEA9759213B}" type="slidenum">
              <a:rPr lang="en-US" altLang="en-US"/>
              <a:pPr>
                <a:defRPr/>
              </a:pPr>
              <a:t>16</a:t>
            </a:fld>
            <a:endParaRPr lang="en-US" altLang="en-US"/>
          </a:p>
        </p:txBody>
      </p:sp>
      <p:pic>
        <p:nvPicPr>
          <p:cNvPr id="12293" name="Picture 4"/>
          <p:cNvPicPr>
            <a:picLocks noChangeAspect="1" noChangeArrowheads="1"/>
          </p:cNvPicPr>
          <p:nvPr/>
        </p:nvPicPr>
        <p:blipFill>
          <a:blip r:embed="rId2" cstate="print">
            <a:lum bright="-16000" contrast="24000"/>
          </a:blip>
          <a:srcRect t="2367" r="57245"/>
          <a:stretch>
            <a:fillRect/>
          </a:stretch>
        </p:blipFill>
        <p:spPr bwMode="auto">
          <a:xfrm>
            <a:off x="1295400" y="1066800"/>
            <a:ext cx="2674938" cy="3733800"/>
          </a:xfrm>
          <a:prstGeom prst="rect">
            <a:avLst/>
          </a:prstGeom>
          <a:solidFill>
            <a:srgbClr val="DEDEDE"/>
          </a:solidFill>
          <a:ln w="9525">
            <a:noFill/>
            <a:miter lim="800000"/>
            <a:headEnd/>
            <a:tailEnd/>
          </a:ln>
        </p:spPr>
      </p:pic>
      <p:sp>
        <p:nvSpPr>
          <p:cNvPr id="12294" name="Text Box 12"/>
          <p:cNvSpPr txBox="1">
            <a:spLocks noChangeArrowheads="1"/>
          </p:cNvSpPr>
          <p:nvPr/>
        </p:nvSpPr>
        <p:spPr bwMode="auto">
          <a:xfrm>
            <a:off x="533400" y="5105400"/>
            <a:ext cx="8077200" cy="1323439"/>
          </a:xfrm>
          <a:prstGeom prst="rect">
            <a:avLst/>
          </a:prstGeom>
          <a:noFill/>
          <a:ln w="9525">
            <a:noFill/>
            <a:miter lim="800000"/>
            <a:headEnd/>
            <a:tailEnd/>
          </a:ln>
        </p:spPr>
        <p:txBody>
          <a:bodyPr wrap="square">
            <a:spAutoFit/>
          </a:bodyPr>
          <a:lstStyle/>
          <a:p>
            <a:pPr>
              <a:spcBef>
                <a:spcPct val="50000"/>
              </a:spcBef>
            </a:pPr>
            <a:r>
              <a:rPr lang="en-US" sz="2000" dirty="0">
                <a:latin typeface="Century Gothic" pitchFamily="34" charset="0"/>
              </a:rPr>
              <a:t>Double stranded breaks done by </a:t>
            </a:r>
            <a:r>
              <a:rPr lang="en-US" sz="2000" b="1" dirty="0">
                <a:solidFill>
                  <a:srgbClr val="3333FF"/>
                </a:solidFill>
                <a:latin typeface="Century Gothic" pitchFamily="34" charset="0"/>
              </a:rPr>
              <a:t>DNA </a:t>
            </a:r>
            <a:r>
              <a:rPr lang="en-US" sz="2000" b="1" dirty="0" err="1">
                <a:solidFill>
                  <a:srgbClr val="3333FF"/>
                </a:solidFill>
                <a:latin typeface="Century Gothic" pitchFamily="34" charset="0"/>
              </a:rPr>
              <a:t>gyrase</a:t>
            </a:r>
            <a:r>
              <a:rPr lang="en-US" sz="2000" b="1" dirty="0">
                <a:latin typeface="Century Gothic" pitchFamily="34" charset="0"/>
              </a:rPr>
              <a:t> </a:t>
            </a:r>
            <a:r>
              <a:rPr lang="en-US" sz="2000" dirty="0">
                <a:latin typeface="Century Gothic" pitchFamily="34" charset="0"/>
              </a:rPr>
              <a:t>will relieve </a:t>
            </a:r>
            <a:r>
              <a:rPr lang="en-US" sz="2000" dirty="0" err="1">
                <a:latin typeface="Century Gothic" pitchFamily="34" charset="0"/>
              </a:rPr>
              <a:t>supercoiling</a:t>
            </a:r>
            <a:r>
              <a:rPr lang="en-US" sz="2000" dirty="0">
                <a:latin typeface="Century Gothic" pitchFamily="34" charset="0"/>
              </a:rPr>
              <a:t> but will not pull the strands apart because the strands are still held by the hydrogen bonds between the bases. Once untwisted the ends are rejoined.</a:t>
            </a:r>
          </a:p>
        </p:txBody>
      </p:sp>
      <p:sp>
        <p:nvSpPr>
          <p:cNvPr id="12295" name="Text Box 14"/>
          <p:cNvSpPr txBox="1">
            <a:spLocks noChangeArrowheads="1"/>
          </p:cNvSpPr>
          <p:nvPr/>
        </p:nvSpPr>
        <p:spPr bwMode="auto">
          <a:xfrm>
            <a:off x="1676400" y="304800"/>
            <a:ext cx="5867400" cy="457200"/>
          </a:xfrm>
          <a:prstGeom prst="rect">
            <a:avLst/>
          </a:prstGeom>
          <a:ln>
            <a:noFill/>
            <a:headEnd/>
            <a:tailEnd/>
          </a:ln>
        </p:spPr>
        <p:style>
          <a:lnRef idx="2">
            <a:schemeClr val="accent3"/>
          </a:lnRef>
          <a:fillRef idx="1">
            <a:schemeClr val="lt1"/>
          </a:fillRef>
          <a:effectRef idx="0">
            <a:schemeClr val="accent3"/>
          </a:effectRef>
          <a:fontRef idx="minor">
            <a:schemeClr val="dk1"/>
          </a:fontRef>
        </p:style>
        <p:txBody>
          <a:bodyPr>
            <a:spAutoFit/>
          </a:bodyPr>
          <a:lstStyle/>
          <a:p>
            <a:pPr algn="ctr">
              <a:spcBef>
                <a:spcPct val="50000"/>
              </a:spcBef>
            </a:pPr>
            <a:r>
              <a:rPr lang="en-US" sz="2400" b="1" dirty="0">
                <a:solidFill>
                  <a:srgbClr val="000000"/>
                </a:solidFill>
                <a:latin typeface="Century Gothic" pitchFamily="34" charset="0"/>
              </a:rPr>
              <a:t>Action of DNA </a:t>
            </a:r>
            <a:r>
              <a:rPr lang="en-US" sz="2400" b="1" dirty="0" err="1">
                <a:solidFill>
                  <a:srgbClr val="000000"/>
                </a:solidFill>
                <a:latin typeface="Century Gothic" pitchFamily="34" charset="0"/>
              </a:rPr>
              <a:t>Gyrase</a:t>
            </a:r>
            <a:endParaRPr lang="en-US" sz="2400" b="1" dirty="0">
              <a:solidFill>
                <a:srgbClr val="000000"/>
              </a:solidFill>
              <a:latin typeface="Century Gothic" pitchFamily="34" charset="0"/>
            </a:endParaRPr>
          </a:p>
        </p:txBody>
      </p:sp>
      <p:pic>
        <p:nvPicPr>
          <p:cNvPr id="12296" name="Picture 17"/>
          <p:cNvPicPr>
            <a:picLocks noChangeAspect="1" noChangeArrowheads="1"/>
          </p:cNvPicPr>
          <p:nvPr/>
        </p:nvPicPr>
        <p:blipFill>
          <a:blip r:embed="rId2" cstate="print">
            <a:lum bright="-16000" contrast="24000"/>
          </a:blip>
          <a:srcRect l="51154" t="375" r="3781"/>
          <a:stretch>
            <a:fillRect/>
          </a:stretch>
        </p:blipFill>
        <p:spPr bwMode="auto">
          <a:xfrm>
            <a:off x="5325205" y="1066799"/>
            <a:ext cx="2625567" cy="3548063"/>
          </a:xfrm>
          <a:prstGeom prst="rect">
            <a:avLst/>
          </a:prstGeom>
          <a:solidFill>
            <a:srgbClr val="DEDEDE"/>
          </a:solidFill>
          <a:ln w="9525">
            <a:noFill/>
            <a:miter lim="800000"/>
            <a:headEnd/>
            <a:tailEnd/>
          </a:ln>
        </p:spPr>
      </p:pic>
      <p:sp>
        <p:nvSpPr>
          <p:cNvPr id="12297" name="Line 5"/>
          <p:cNvSpPr>
            <a:spLocks noChangeShapeType="1"/>
          </p:cNvSpPr>
          <p:nvPr/>
        </p:nvSpPr>
        <p:spPr bwMode="auto">
          <a:xfrm>
            <a:off x="5704618" y="1303179"/>
            <a:ext cx="225892" cy="212884"/>
          </a:xfrm>
          <a:prstGeom prst="line">
            <a:avLst/>
          </a:prstGeom>
          <a:noFill/>
          <a:ln w="9525">
            <a:solidFill>
              <a:schemeClr val="tx1"/>
            </a:solidFill>
            <a:round/>
            <a:headEnd/>
            <a:tailEnd type="triangle" w="med" len="med"/>
          </a:ln>
        </p:spPr>
        <p:txBody>
          <a:bodyPr/>
          <a:lstStyle/>
          <a:p>
            <a:endParaRPr lang="en-US"/>
          </a:p>
        </p:txBody>
      </p:sp>
      <p:sp>
        <p:nvSpPr>
          <p:cNvPr id="12298" name="Line 6"/>
          <p:cNvSpPr>
            <a:spLocks noChangeShapeType="1"/>
          </p:cNvSpPr>
          <p:nvPr/>
        </p:nvSpPr>
        <p:spPr bwMode="auto">
          <a:xfrm flipH="1">
            <a:off x="7168292" y="1143000"/>
            <a:ext cx="76275" cy="285324"/>
          </a:xfrm>
          <a:prstGeom prst="line">
            <a:avLst/>
          </a:prstGeom>
          <a:noFill/>
          <a:ln w="9525">
            <a:solidFill>
              <a:schemeClr val="tx1"/>
            </a:solidFill>
            <a:round/>
            <a:headEnd/>
            <a:tailEnd type="triangle" w="med" len="med"/>
          </a:ln>
        </p:spPr>
        <p:txBody>
          <a:bodyPr/>
          <a:lstStyle/>
          <a:p>
            <a:endParaRPr lang="en-US"/>
          </a:p>
        </p:txBody>
      </p:sp>
      <p:sp>
        <p:nvSpPr>
          <p:cNvPr id="12299" name="Line 7"/>
          <p:cNvSpPr>
            <a:spLocks noChangeShapeType="1"/>
          </p:cNvSpPr>
          <p:nvPr/>
        </p:nvSpPr>
        <p:spPr bwMode="auto">
          <a:xfrm flipV="1">
            <a:off x="5542692" y="3474352"/>
            <a:ext cx="299233" cy="356285"/>
          </a:xfrm>
          <a:prstGeom prst="line">
            <a:avLst/>
          </a:prstGeom>
          <a:noFill/>
          <a:ln w="9525">
            <a:solidFill>
              <a:schemeClr val="tx1"/>
            </a:solidFill>
            <a:round/>
            <a:headEnd/>
            <a:tailEnd type="triangle" w="med" len="med"/>
          </a:ln>
        </p:spPr>
        <p:txBody>
          <a:bodyPr/>
          <a:lstStyle/>
          <a:p>
            <a:endParaRPr lang="en-US"/>
          </a:p>
        </p:txBody>
      </p:sp>
      <p:sp>
        <p:nvSpPr>
          <p:cNvPr id="12300" name="Line 8"/>
          <p:cNvSpPr>
            <a:spLocks noChangeShapeType="1"/>
          </p:cNvSpPr>
          <p:nvPr/>
        </p:nvSpPr>
        <p:spPr bwMode="auto">
          <a:xfrm flipH="1" flipV="1">
            <a:off x="7777892" y="3200400"/>
            <a:ext cx="375508" cy="143401"/>
          </a:xfrm>
          <a:prstGeom prst="line">
            <a:avLst/>
          </a:prstGeom>
          <a:noFill/>
          <a:ln w="9525">
            <a:solidFill>
              <a:schemeClr val="tx1"/>
            </a:solidFill>
            <a:round/>
            <a:headEnd/>
            <a:tailEnd type="triangle" w="med" len="med"/>
          </a:ln>
        </p:spPr>
        <p:txBody>
          <a:bodyPr/>
          <a:lstStyle/>
          <a:p>
            <a:endParaRPr lang="en-US"/>
          </a:p>
        </p:txBody>
      </p:sp>
      <p:sp>
        <p:nvSpPr>
          <p:cNvPr id="12301" name="Line 9"/>
          <p:cNvSpPr>
            <a:spLocks noChangeShapeType="1"/>
          </p:cNvSpPr>
          <p:nvPr/>
        </p:nvSpPr>
        <p:spPr bwMode="auto">
          <a:xfrm flipH="1" flipV="1">
            <a:off x="5720492" y="2220276"/>
            <a:ext cx="300700" cy="141923"/>
          </a:xfrm>
          <a:prstGeom prst="line">
            <a:avLst/>
          </a:prstGeom>
          <a:noFill/>
          <a:ln w="9525">
            <a:solidFill>
              <a:schemeClr val="tx1"/>
            </a:solidFill>
            <a:round/>
            <a:headEnd/>
            <a:tailEnd type="triangle" w="med" len="med"/>
          </a:ln>
        </p:spPr>
        <p:txBody>
          <a:bodyPr/>
          <a:lstStyle/>
          <a:p>
            <a:endParaRPr lang="en-US"/>
          </a:p>
        </p:txBody>
      </p:sp>
      <p:sp>
        <p:nvSpPr>
          <p:cNvPr id="12302" name="Line 10"/>
          <p:cNvSpPr>
            <a:spLocks noChangeShapeType="1"/>
          </p:cNvSpPr>
          <p:nvPr/>
        </p:nvSpPr>
        <p:spPr bwMode="auto">
          <a:xfrm flipV="1">
            <a:off x="7015892" y="1828800"/>
            <a:ext cx="151083" cy="356284"/>
          </a:xfrm>
          <a:prstGeom prst="line">
            <a:avLst/>
          </a:prstGeom>
          <a:noFill/>
          <a:ln w="9525">
            <a:solidFill>
              <a:schemeClr val="tx1"/>
            </a:solidFill>
            <a:round/>
            <a:headEnd/>
            <a:tailEnd type="triangle" w="med" len="med"/>
          </a:ln>
        </p:spPr>
        <p:txBody>
          <a:bodyPr/>
          <a:lstStyle/>
          <a:p>
            <a:endParaRPr lang="en-US"/>
          </a:p>
        </p:txBody>
      </p:sp>
      <p:sp>
        <p:nvSpPr>
          <p:cNvPr id="12303" name="Line 11"/>
          <p:cNvSpPr>
            <a:spLocks noChangeShapeType="1"/>
          </p:cNvSpPr>
          <p:nvPr/>
        </p:nvSpPr>
        <p:spPr bwMode="auto">
          <a:xfrm>
            <a:off x="6760305" y="3229877"/>
            <a:ext cx="0" cy="356285"/>
          </a:xfrm>
          <a:prstGeom prst="line">
            <a:avLst/>
          </a:prstGeom>
          <a:noFill/>
          <a:ln w="9525">
            <a:solidFill>
              <a:schemeClr val="tx1"/>
            </a:solidFill>
            <a:round/>
            <a:headEnd/>
            <a:tailEnd type="triangle" w="med" len="med"/>
          </a:ln>
        </p:spPr>
        <p:txBody>
          <a:bodyPr/>
          <a:lstStyle/>
          <a:p>
            <a:endParaRPr lang="en-US"/>
          </a:p>
        </p:txBody>
      </p:sp>
      <p:sp>
        <p:nvSpPr>
          <p:cNvPr id="12304" name="AutoShape 18"/>
          <p:cNvSpPr>
            <a:spLocks noChangeArrowheads="1"/>
          </p:cNvSpPr>
          <p:nvPr/>
        </p:nvSpPr>
        <p:spPr bwMode="auto">
          <a:xfrm>
            <a:off x="4267200" y="2286000"/>
            <a:ext cx="914400" cy="762000"/>
          </a:xfrm>
          <a:prstGeom prst="rightArrow">
            <a:avLst>
              <a:gd name="adj1" fmla="val 50000"/>
              <a:gd name="adj2" fmla="val 30000"/>
            </a:avLst>
          </a:prstGeom>
          <a:solidFill>
            <a:schemeClr val="tx1"/>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Grp="1" noChangeArrowheads="1"/>
          </p:cNvSpPr>
          <p:nvPr>
            <p:ph idx="1"/>
          </p:nvPr>
        </p:nvSpPr>
        <p:spPr>
          <a:xfrm>
            <a:off x="457200" y="1719263"/>
            <a:ext cx="7924800" cy="4411662"/>
          </a:xfrm>
        </p:spPr>
        <p:txBody>
          <a:bodyPr/>
          <a:lstStyle/>
          <a:p>
            <a:pPr eaLnBrk="1" hangingPunct="1">
              <a:lnSpc>
                <a:spcPct val="120000"/>
              </a:lnSpc>
              <a:buClr>
                <a:schemeClr val="tx1"/>
              </a:buClr>
              <a:buFont typeface="Wingdings" pitchFamily="2" charset="2"/>
              <a:buNone/>
            </a:pPr>
            <a:r>
              <a:rPr lang="en-US" altLang="zh-CN" sz="2500" dirty="0">
                <a:solidFill>
                  <a:srgbClr val="000000"/>
                </a:solidFill>
                <a:latin typeface="Century Gothic" pitchFamily="34" charset="0"/>
              </a:rPr>
              <a:t>2. Then, the double helix is unwound by the enzyme </a:t>
            </a:r>
            <a:r>
              <a:rPr lang="en-US" altLang="zh-CN" sz="2500" b="1" dirty="0">
                <a:solidFill>
                  <a:srgbClr val="000000"/>
                </a:solidFill>
                <a:latin typeface="Century Gothic" pitchFamily="34" charset="0"/>
              </a:rPr>
              <a:t>DNA helicase</a:t>
            </a:r>
            <a:r>
              <a:rPr lang="en-US" altLang="zh-CN" sz="2500" dirty="0">
                <a:solidFill>
                  <a:srgbClr val="000000"/>
                </a:solidFill>
                <a:latin typeface="Century Gothic" pitchFamily="34" charset="0"/>
              </a:rPr>
              <a:t>.  </a:t>
            </a:r>
          </a:p>
          <a:p>
            <a:pPr eaLnBrk="1" hangingPunct="1">
              <a:lnSpc>
                <a:spcPct val="120000"/>
              </a:lnSpc>
              <a:buClr>
                <a:schemeClr val="tx1"/>
              </a:buClr>
              <a:buFont typeface="Wingdings" pitchFamily="2" charset="2"/>
              <a:buNone/>
            </a:pPr>
            <a:r>
              <a:rPr lang="en-US" altLang="zh-CN" sz="2500" dirty="0">
                <a:solidFill>
                  <a:srgbClr val="000000"/>
                </a:solidFill>
                <a:latin typeface="Century Gothic" pitchFamily="34" charset="0"/>
              </a:rPr>
              <a:t>Helicase does not break the DNA chain, it simply </a:t>
            </a:r>
            <a:r>
              <a:rPr lang="en-US" altLang="zh-CN" sz="2500" b="1" dirty="0">
                <a:solidFill>
                  <a:srgbClr val="000000"/>
                </a:solidFill>
                <a:latin typeface="Century Gothic" pitchFamily="34" charset="0"/>
              </a:rPr>
              <a:t>disrupts the hydrogen bonds</a:t>
            </a:r>
            <a:r>
              <a:rPr lang="en-US" altLang="zh-CN" sz="2500" dirty="0">
                <a:solidFill>
                  <a:srgbClr val="000000"/>
                </a:solidFill>
                <a:latin typeface="Century Gothic" pitchFamily="34" charset="0"/>
              </a:rPr>
              <a:t> holding the base pairs together.</a:t>
            </a:r>
            <a:endParaRPr lang="en-US" sz="2500" dirty="0">
              <a:solidFill>
                <a:srgbClr val="000000"/>
              </a:solidFill>
              <a:latin typeface="Century Gothic" pitchFamily="34" charset="0"/>
            </a:endParaRPr>
          </a:p>
          <a:p>
            <a:pPr eaLnBrk="1" hangingPunct="1">
              <a:lnSpc>
                <a:spcPct val="120000"/>
              </a:lnSpc>
              <a:buFont typeface="Wingdings" pitchFamily="2" charset="2"/>
              <a:buNone/>
            </a:pPr>
            <a:endParaRPr lang="en-US" sz="2500" dirty="0">
              <a:solidFill>
                <a:srgbClr val="000000"/>
              </a:solidFill>
              <a:latin typeface="Century Gothic" pitchFamily="34" charset="0"/>
            </a:endParaRPr>
          </a:p>
        </p:txBody>
      </p:sp>
      <p:sp>
        <p:nvSpPr>
          <p:cNvPr id="15363" name="Slide Number Placeholder 5"/>
          <p:cNvSpPr>
            <a:spLocks noGrp="1"/>
          </p:cNvSpPr>
          <p:nvPr>
            <p:ph type="sldNum" sz="quarter" idx="12"/>
          </p:nvPr>
        </p:nvSpPr>
        <p:spPr/>
        <p:txBody>
          <a:bodyPr/>
          <a:lstStyle/>
          <a:p>
            <a:pPr>
              <a:defRPr/>
            </a:pPr>
            <a:fld id="{0D6627F8-1BC1-43A9-9904-2CF68A801F19}" type="slidenum">
              <a:rPr lang="en-US" altLang="en-US"/>
              <a:pPr>
                <a:defRPr/>
              </a:pPr>
              <a:t>17</a:t>
            </a:fld>
            <a:endParaRPr lang="en-US"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15363" name="Rectangle 3"/>
          <p:cNvSpPr>
            <a:spLocks noGrp="1" noChangeArrowheads="1"/>
          </p:cNvSpPr>
          <p:nvPr>
            <p:ph idx="1"/>
          </p:nvPr>
        </p:nvSpPr>
        <p:spPr>
          <a:xfrm>
            <a:off x="457200" y="1219200"/>
            <a:ext cx="8229600" cy="5211763"/>
          </a:xfrm>
        </p:spPr>
        <p:txBody>
          <a:bodyPr/>
          <a:lstStyle/>
          <a:p>
            <a:pPr eaLnBrk="1" hangingPunct="1">
              <a:lnSpc>
                <a:spcPct val="90000"/>
              </a:lnSpc>
              <a:buClr>
                <a:schemeClr val="tx1"/>
              </a:buClr>
            </a:pPr>
            <a:endParaRPr lang="en-US" altLang="zh-CN" sz="2500" dirty="0">
              <a:solidFill>
                <a:srgbClr val="000000"/>
              </a:solidFill>
              <a:latin typeface="Century Gothic" pitchFamily="34" charset="0"/>
            </a:endParaRPr>
          </a:p>
          <a:p>
            <a:pPr eaLnBrk="1" hangingPunct="1">
              <a:lnSpc>
                <a:spcPct val="90000"/>
              </a:lnSpc>
              <a:buClr>
                <a:schemeClr val="tx1"/>
              </a:buClr>
            </a:pPr>
            <a:r>
              <a:rPr lang="en-US" altLang="zh-CN" sz="2500" dirty="0">
                <a:solidFill>
                  <a:srgbClr val="000000"/>
                </a:solidFill>
                <a:latin typeface="Century Gothic" pitchFamily="34" charset="0"/>
              </a:rPr>
              <a:t>The two original strands, despite their desire to cling together, </a:t>
            </a:r>
            <a:r>
              <a:rPr lang="en-US" altLang="zh-CN" sz="2500" b="1" dirty="0">
                <a:solidFill>
                  <a:srgbClr val="000000"/>
                </a:solidFill>
                <a:latin typeface="Century Gothic" pitchFamily="34" charset="0"/>
              </a:rPr>
              <a:t>must be kept apart</a:t>
            </a:r>
            <a:r>
              <a:rPr lang="en-US" altLang="zh-CN" sz="2500" dirty="0">
                <a:solidFill>
                  <a:srgbClr val="000000"/>
                </a:solidFill>
                <a:latin typeface="Century Gothic" pitchFamily="34" charset="0"/>
              </a:rPr>
              <a:t>. </a:t>
            </a:r>
          </a:p>
          <a:p>
            <a:pPr eaLnBrk="1" hangingPunct="1">
              <a:lnSpc>
                <a:spcPct val="90000"/>
              </a:lnSpc>
              <a:buClr>
                <a:schemeClr val="tx1"/>
              </a:buClr>
            </a:pPr>
            <a:r>
              <a:rPr lang="en-US" altLang="zh-CN" sz="2500" dirty="0">
                <a:solidFill>
                  <a:srgbClr val="000000"/>
                </a:solidFill>
                <a:latin typeface="Century Gothic" pitchFamily="34" charset="0"/>
              </a:rPr>
              <a:t>This is done by a special "divorce" protein which </a:t>
            </a:r>
            <a:r>
              <a:rPr lang="en-US" altLang="zh-CN" sz="2500" b="1" dirty="0">
                <a:solidFill>
                  <a:srgbClr val="000000"/>
                </a:solidFill>
                <a:latin typeface="Century Gothic" pitchFamily="34" charset="0"/>
              </a:rPr>
              <a:t>binds to the unpaired single stranded DNA and prevents the two parental strands from getting back together</a:t>
            </a:r>
            <a:r>
              <a:rPr lang="en-US" altLang="zh-CN" sz="2500" dirty="0">
                <a:solidFill>
                  <a:srgbClr val="000000"/>
                </a:solidFill>
                <a:latin typeface="Century Gothic" pitchFamily="34" charset="0"/>
              </a:rPr>
              <a:t>. </a:t>
            </a:r>
          </a:p>
          <a:p>
            <a:pPr eaLnBrk="1" hangingPunct="1">
              <a:lnSpc>
                <a:spcPct val="90000"/>
              </a:lnSpc>
              <a:buClr>
                <a:schemeClr val="tx1"/>
              </a:buClr>
            </a:pPr>
            <a:r>
              <a:rPr lang="en-US" altLang="zh-CN" sz="2500" dirty="0">
                <a:solidFill>
                  <a:srgbClr val="000000"/>
                </a:solidFill>
                <a:latin typeface="Century Gothic" pitchFamily="34" charset="0"/>
              </a:rPr>
              <a:t>Known as </a:t>
            </a:r>
            <a:r>
              <a:rPr lang="en-US" altLang="zh-CN" sz="2500" b="1" dirty="0">
                <a:solidFill>
                  <a:srgbClr val="000000"/>
                </a:solidFill>
                <a:latin typeface="Century Gothic" pitchFamily="34" charset="0"/>
              </a:rPr>
              <a:t>Single Strand Binding protein (SSB).</a:t>
            </a:r>
            <a:endParaRPr lang="en-US" sz="2500" b="1" dirty="0">
              <a:solidFill>
                <a:srgbClr val="000000"/>
              </a:solidFill>
              <a:latin typeface="Century Gothic" pitchFamily="34" charset="0"/>
            </a:endParaRPr>
          </a:p>
        </p:txBody>
      </p:sp>
      <p:sp>
        <p:nvSpPr>
          <p:cNvPr id="16387" name="Slide Number Placeholder 5"/>
          <p:cNvSpPr>
            <a:spLocks noGrp="1"/>
          </p:cNvSpPr>
          <p:nvPr>
            <p:ph type="sldNum" sz="quarter" idx="12"/>
          </p:nvPr>
        </p:nvSpPr>
        <p:spPr/>
        <p:txBody>
          <a:bodyPr/>
          <a:lstStyle/>
          <a:p>
            <a:pPr>
              <a:defRPr/>
            </a:pPr>
            <a:fld id="{EC1ED7F8-E68C-45B7-B79D-67EB78081F51}" type="slidenum">
              <a:rPr lang="en-US" altLang="en-US"/>
              <a:pPr>
                <a:defRPr/>
              </a:pPr>
              <a:t>18</a:t>
            </a:fld>
            <a:endParaRPr lang="en-US"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533400" y="152400"/>
            <a:ext cx="7848600" cy="639763"/>
          </a:xfrm>
          <a:ln>
            <a:solidFill>
              <a:srgbClr val="FFFFFF"/>
            </a:solidFill>
          </a:ln>
        </p:spPr>
        <p:style>
          <a:lnRef idx="2">
            <a:schemeClr val="accent4"/>
          </a:lnRef>
          <a:fillRef idx="1">
            <a:schemeClr val="lt1"/>
          </a:fillRef>
          <a:effectRef idx="0">
            <a:schemeClr val="accent4"/>
          </a:effectRef>
          <a:fontRef idx="minor">
            <a:schemeClr val="dk1"/>
          </a:fontRef>
        </p:style>
        <p:txBody>
          <a:bodyPr/>
          <a:lstStyle/>
          <a:p>
            <a:pPr eaLnBrk="1" hangingPunct="1"/>
            <a:r>
              <a:rPr lang="en-US" altLang="zh-CN" sz="2600" b="1" dirty="0">
                <a:solidFill>
                  <a:srgbClr val="000000"/>
                </a:solidFill>
                <a:latin typeface="Century Gothic" pitchFamily="34" charset="0"/>
              </a:rPr>
              <a:t>Making a New Strand of DNA</a:t>
            </a:r>
            <a:endParaRPr lang="en-US" sz="2600" b="1" dirty="0">
              <a:solidFill>
                <a:srgbClr val="000000"/>
              </a:solidFill>
              <a:latin typeface="Century Gothic" pitchFamily="34" charset="0"/>
            </a:endParaRPr>
          </a:p>
        </p:txBody>
      </p:sp>
      <p:sp>
        <p:nvSpPr>
          <p:cNvPr id="17411" name="Rectangle 3"/>
          <p:cNvSpPr>
            <a:spLocks noGrp="1" noChangeArrowheads="1"/>
          </p:cNvSpPr>
          <p:nvPr>
            <p:ph idx="1"/>
          </p:nvPr>
        </p:nvSpPr>
        <p:spPr>
          <a:xfrm>
            <a:off x="533400" y="1143000"/>
            <a:ext cx="8077200" cy="5410200"/>
          </a:xfrm>
        </p:spPr>
        <p:txBody>
          <a:bodyPr/>
          <a:lstStyle/>
          <a:p>
            <a:pPr eaLnBrk="1" hangingPunct="1">
              <a:lnSpc>
                <a:spcPct val="125000"/>
              </a:lnSpc>
              <a:buClr>
                <a:schemeClr val="tx1"/>
              </a:buClr>
            </a:pPr>
            <a:r>
              <a:rPr lang="en-US" altLang="zh-CN" sz="2500" dirty="0">
                <a:solidFill>
                  <a:srgbClr val="000000"/>
                </a:solidFill>
                <a:latin typeface="Century Gothic" pitchFamily="34" charset="0"/>
              </a:rPr>
              <a:t>The critical issue in replication is the base pairing of </a:t>
            </a:r>
            <a:r>
              <a:rPr lang="en-US" altLang="zh-CN" sz="2500" b="1" dirty="0">
                <a:solidFill>
                  <a:srgbClr val="000000"/>
                </a:solidFill>
                <a:latin typeface="Century Gothic" pitchFamily="34" charset="0"/>
              </a:rPr>
              <a:t>A</a:t>
            </a:r>
            <a:r>
              <a:rPr lang="en-US" altLang="zh-CN" sz="2500" dirty="0">
                <a:solidFill>
                  <a:srgbClr val="000000"/>
                </a:solidFill>
                <a:latin typeface="Century Gothic" pitchFamily="34" charset="0"/>
              </a:rPr>
              <a:t> - </a:t>
            </a:r>
            <a:r>
              <a:rPr lang="en-US" altLang="zh-CN" sz="2500" b="1" dirty="0">
                <a:solidFill>
                  <a:srgbClr val="000000"/>
                </a:solidFill>
                <a:latin typeface="Century Gothic" pitchFamily="34" charset="0"/>
              </a:rPr>
              <a:t>T</a:t>
            </a:r>
            <a:r>
              <a:rPr lang="en-US" altLang="zh-CN" sz="2500" dirty="0">
                <a:solidFill>
                  <a:srgbClr val="000000"/>
                </a:solidFill>
                <a:latin typeface="Century Gothic" pitchFamily="34" charset="0"/>
              </a:rPr>
              <a:t>, </a:t>
            </a:r>
            <a:r>
              <a:rPr lang="en-US" altLang="zh-CN" sz="2500" b="1" dirty="0">
                <a:solidFill>
                  <a:srgbClr val="000000"/>
                </a:solidFill>
                <a:latin typeface="Century Gothic" pitchFamily="34" charset="0"/>
              </a:rPr>
              <a:t>G</a:t>
            </a:r>
            <a:r>
              <a:rPr lang="en-US" altLang="zh-CN" sz="2500" dirty="0">
                <a:solidFill>
                  <a:srgbClr val="000000"/>
                </a:solidFill>
                <a:latin typeface="Century Gothic" pitchFamily="34" charset="0"/>
              </a:rPr>
              <a:t> - </a:t>
            </a:r>
            <a:r>
              <a:rPr lang="en-US" altLang="zh-CN" sz="2500" b="1" dirty="0">
                <a:solidFill>
                  <a:srgbClr val="000000"/>
                </a:solidFill>
                <a:latin typeface="Century Gothic" pitchFamily="34" charset="0"/>
              </a:rPr>
              <a:t>C</a:t>
            </a:r>
            <a:r>
              <a:rPr lang="en-US" altLang="zh-CN" sz="2500" dirty="0">
                <a:solidFill>
                  <a:srgbClr val="000000"/>
                </a:solidFill>
                <a:latin typeface="Century Gothic" pitchFamily="34" charset="0"/>
              </a:rPr>
              <a:t>.  </a:t>
            </a:r>
          </a:p>
          <a:p>
            <a:pPr eaLnBrk="1" hangingPunct="1">
              <a:lnSpc>
                <a:spcPct val="125000"/>
              </a:lnSpc>
              <a:buClr>
                <a:schemeClr val="tx1"/>
              </a:buClr>
            </a:pPr>
            <a:r>
              <a:rPr lang="en-US" altLang="zh-CN" sz="2500" dirty="0">
                <a:solidFill>
                  <a:srgbClr val="000000"/>
                </a:solidFill>
                <a:latin typeface="Century Gothic" pitchFamily="34" charset="0"/>
              </a:rPr>
              <a:t>The incoming nucleotides for the new strand recognize their partners by </a:t>
            </a:r>
            <a:r>
              <a:rPr lang="en-US" altLang="zh-CN" sz="2500" b="1" dirty="0">
                <a:solidFill>
                  <a:srgbClr val="000000"/>
                </a:solidFill>
                <a:latin typeface="Century Gothic" pitchFamily="34" charset="0"/>
              </a:rPr>
              <a:t>base pairing</a:t>
            </a:r>
            <a:r>
              <a:rPr lang="en-US" altLang="zh-CN" sz="2500" dirty="0">
                <a:solidFill>
                  <a:srgbClr val="000000"/>
                </a:solidFill>
                <a:latin typeface="Century Gothic" pitchFamily="34" charset="0"/>
              </a:rPr>
              <a:t> and so are lined up on the template strand.  </a:t>
            </a:r>
          </a:p>
        </p:txBody>
      </p:sp>
      <p:sp>
        <p:nvSpPr>
          <p:cNvPr id="18435" name="Slide Number Placeholder 5"/>
          <p:cNvSpPr>
            <a:spLocks noGrp="1"/>
          </p:cNvSpPr>
          <p:nvPr>
            <p:ph type="sldNum" sz="quarter" idx="12"/>
          </p:nvPr>
        </p:nvSpPr>
        <p:spPr/>
        <p:txBody>
          <a:bodyPr/>
          <a:lstStyle/>
          <a:p>
            <a:pPr>
              <a:defRPr/>
            </a:pPr>
            <a:fld id="{4F1EA996-F494-47FC-89E0-E3A8A99BDA34}" type="slidenum">
              <a:rPr lang="en-US" altLang="en-US"/>
              <a:pPr>
                <a:defRPr/>
              </a:pPr>
              <a:t>19</a:t>
            </a:fld>
            <a:endParaRPr lang="en-US"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37E4CBC-83F0-428F-899C-53A4EE189D69}"/>
              </a:ext>
            </a:extLst>
          </p:cNvPr>
          <p:cNvSpPr>
            <a:spLocks noGrp="1"/>
          </p:cNvSpPr>
          <p:nvPr>
            <p:ph type="sldNum" sz="quarter" idx="12"/>
          </p:nvPr>
        </p:nvSpPr>
        <p:spPr/>
        <p:txBody>
          <a:bodyPr/>
          <a:lstStyle/>
          <a:p>
            <a:fld id="{F71C5B12-6C1D-497F-8F48-296A8C1E69B6}" type="slidenum">
              <a:rPr lang="en-US" smtClean="0"/>
              <a:pPr/>
              <a:t>2</a:t>
            </a:fld>
            <a:endParaRPr lang="en-US"/>
          </a:p>
        </p:txBody>
      </p:sp>
      <p:pic>
        <p:nvPicPr>
          <p:cNvPr id="8" name="Picture 7">
            <a:extLst>
              <a:ext uri="{FF2B5EF4-FFF2-40B4-BE49-F238E27FC236}">
                <a16:creationId xmlns:a16="http://schemas.microsoft.com/office/drawing/2014/main" id="{C4F0FE31-895E-44F3-A067-F4C3339A0949}"/>
              </a:ext>
            </a:extLst>
          </p:cNvPr>
          <p:cNvPicPr>
            <a:picLocks noChangeAspect="1"/>
          </p:cNvPicPr>
          <p:nvPr/>
        </p:nvPicPr>
        <p:blipFill>
          <a:blip r:embed="rId2"/>
          <a:stretch>
            <a:fillRect/>
          </a:stretch>
        </p:blipFill>
        <p:spPr>
          <a:xfrm>
            <a:off x="228600" y="685800"/>
            <a:ext cx="8770343" cy="5199561"/>
          </a:xfrm>
          <a:prstGeom prst="rect">
            <a:avLst/>
          </a:prstGeom>
        </p:spPr>
      </p:pic>
    </p:spTree>
    <p:extLst>
      <p:ext uri="{BB962C8B-B14F-4D97-AF65-F5344CB8AC3E}">
        <p14:creationId xmlns:p14="http://schemas.microsoft.com/office/powerpoint/2010/main" val="3060012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Slide Number Placeholder 3"/>
          <p:cNvSpPr>
            <a:spLocks noGrp="1"/>
          </p:cNvSpPr>
          <p:nvPr>
            <p:ph type="sldNum" sz="quarter" idx="12"/>
          </p:nvPr>
        </p:nvSpPr>
        <p:spPr/>
        <p:txBody>
          <a:bodyPr/>
          <a:lstStyle/>
          <a:p>
            <a:pPr>
              <a:defRPr/>
            </a:pPr>
            <a:fld id="{61B974A7-4686-4CB1-A2D8-0EA9384E3097}" type="slidenum">
              <a:rPr lang="en-US" altLang="en-US"/>
              <a:pPr>
                <a:defRPr/>
              </a:pPr>
              <a:t>20</a:t>
            </a:fld>
            <a:endParaRPr lang="en-US" altLang="en-US"/>
          </a:p>
        </p:txBody>
      </p:sp>
      <p:pic>
        <p:nvPicPr>
          <p:cNvPr id="18436" name="Picture 4"/>
          <p:cNvPicPr>
            <a:picLocks noChangeAspect="1" noChangeArrowheads="1"/>
          </p:cNvPicPr>
          <p:nvPr/>
        </p:nvPicPr>
        <p:blipFill>
          <a:blip r:embed="rId2" cstate="print"/>
          <a:srcRect/>
          <a:stretch>
            <a:fillRect/>
          </a:stretch>
        </p:blipFill>
        <p:spPr bwMode="auto">
          <a:xfrm>
            <a:off x="5486400" y="477837"/>
            <a:ext cx="2386013" cy="5846763"/>
          </a:xfrm>
          <a:prstGeom prst="rect">
            <a:avLst/>
          </a:prstGeom>
          <a:noFill/>
          <a:ln w="9525">
            <a:noFill/>
            <a:miter lim="800000"/>
            <a:headEnd/>
            <a:tailEnd/>
          </a:ln>
        </p:spPr>
      </p:pic>
      <p:sp>
        <p:nvSpPr>
          <p:cNvPr id="18437" name="Rectangle 5"/>
          <p:cNvSpPr>
            <a:spLocks noChangeArrowheads="1"/>
          </p:cNvSpPr>
          <p:nvPr/>
        </p:nvSpPr>
        <p:spPr bwMode="auto">
          <a:xfrm>
            <a:off x="1066800" y="838200"/>
            <a:ext cx="3657600" cy="1905000"/>
          </a:xfrm>
          <a:prstGeom prst="rect">
            <a:avLst/>
          </a:prstGeom>
          <a:noFill/>
          <a:ln w="9525">
            <a:noFill/>
            <a:miter lim="800000"/>
            <a:headEnd/>
            <a:tailEnd/>
          </a:ln>
        </p:spPr>
        <p:txBody>
          <a:bodyPr anchor="ctr"/>
          <a:lstStyle/>
          <a:p>
            <a:r>
              <a:rPr lang="en-US" sz="2400" b="1" dirty="0">
                <a:solidFill>
                  <a:srgbClr val="0000FF"/>
                </a:solidFill>
                <a:latin typeface="Century Gothic" pitchFamily="34" charset="0"/>
              </a:rPr>
              <a:t>Base Pairing during Replication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idx="1"/>
          </p:nvPr>
        </p:nvSpPr>
        <p:spPr>
          <a:xfrm>
            <a:off x="533400" y="533400"/>
            <a:ext cx="8077200" cy="4525963"/>
          </a:xfrm>
        </p:spPr>
        <p:txBody>
          <a:bodyPr/>
          <a:lstStyle/>
          <a:p>
            <a:pPr marL="0" indent="0" eaLnBrk="1" hangingPunct="1">
              <a:lnSpc>
                <a:spcPct val="115000"/>
              </a:lnSpc>
              <a:buClr>
                <a:schemeClr val="tx1"/>
              </a:buClr>
              <a:buNone/>
            </a:pPr>
            <a:r>
              <a:rPr lang="en-US" altLang="zh-CN" sz="2500" dirty="0">
                <a:solidFill>
                  <a:srgbClr val="000000"/>
                </a:solidFill>
                <a:latin typeface="Century Gothic" pitchFamily="34" charset="0"/>
              </a:rPr>
              <a:t>How is this done?</a:t>
            </a:r>
          </a:p>
          <a:p>
            <a:pPr eaLnBrk="1" hangingPunct="1">
              <a:lnSpc>
                <a:spcPct val="115000"/>
              </a:lnSpc>
              <a:buClr>
                <a:schemeClr val="tx1"/>
              </a:buClr>
            </a:pPr>
            <a:endParaRPr lang="en-US" altLang="zh-CN" sz="2500" dirty="0">
              <a:solidFill>
                <a:srgbClr val="000000"/>
              </a:solidFill>
              <a:latin typeface="Century Gothic" pitchFamily="34" charset="0"/>
            </a:endParaRPr>
          </a:p>
          <a:p>
            <a:pPr eaLnBrk="1" hangingPunct="1">
              <a:lnSpc>
                <a:spcPct val="115000"/>
              </a:lnSpc>
              <a:buClr>
                <a:schemeClr val="tx1"/>
              </a:buClr>
            </a:pPr>
            <a:r>
              <a:rPr lang="en-US" altLang="zh-CN" sz="2500" dirty="0">
                <a:solidFill>
                  <a:srgbClr val="000000"/>
                </a:solidFill>
                <a:latin typeface="Century Gothic" pitchFamily="34" charset="0"/>
              </a:rPr>
              <a:t>Although hydrogen bonding alone </a:t>
            </a:r>
            <a:r>
              <a:rPr lang="en-US" altLang="zh-CN" sz="2500" b="1" dirty="0">
                <a:solidFill>
                  <a:srgbClr val="000000"/>
                </a:solidFill>
                <a:latin typeface="Century Gothic" pitchFamily="34" charset="0"/>
              </a:rPr>
              <a:t>would match bases correctly (99%) </a:t>
            </a:r>
            <a:r>
              <a:rPr lang="en-US" altLang="zh-CN" sz="2500" dirty="0">
                <a:solidFill>
                  <a:srgbClr val="000000"/>
                </a:solidFill>
                <a:latin typeface="Century Gothic" pitchFamily="34" charset="0"/>
              </a:rPr>
              <a:t>of the time this is not good enough. </a:t>
            </a:r>
          </a:p>
          <a:p>
            <a:pPr eaLnBrk="1" hangingPunct="1">
              <a:lnSpc>
                <a:spcPct val="115000"/>
              </a:lnSpc>
              <a:buClr>
                <a:schemeClr val="tx1"/>
              </a:buClr>
            </a:pPr>
            <a:r>
              <a:rPr lang="en-US" altLang="zh-CN" sz="2500" dirty="0">
                <a:solidFill>
                  <a:srgbClr val="000000"/>
                </a:solidFill>
                <a:latin typeface="Century Gothic" pitchFamily="34" charset="0"/>
              </a:rPr>
              <a:t>The enzyme that links the nucleotides known as </a:t>
            </a:r>
            <a:r>
              <a:rPr lang="en-US" altLang="zh-CN" sz="2500" b="1" dirty="0">
                <a:solidFill>
                  <a:srgbClr val="000000"/>
                </a:solidFill>
                <a:latin typeface="Century Gothic" pitchFamily="34" charset="0"/>
              </a:rPr>
              <a:t>DNA polymerase III</a:t>
            </a:r>
            <a:r>
              <a:rPr lang="en-US" altLang="zh-CN" sz="2500" dirty="0">
                <a:solidFill>
                  <a:srgbClr val="000000"/>
                </a:solidFill>
                <a:latin typeface="Century Gothic" pitchFamily="34" charset="0"/>
              </a:rPr>
              <a:t> (</a:t>
            </a:r>
            <a:r>
              <a:rPr lang="en-US" altLang="zh-CN" sz="2500" b="1" dirty="0">
                <a:solidFill>
                  <a:srgbClr val="000000"/>
                </a:solidFill>
                <a:latin typeface="Century Gothic" pitchFamily="34" charset="0"/>
              </a:rPr>
              <a:t>pol III)</a:t>
            </a:r>
            <a:r>
              <a:rPr lang="en-US" altLang="zh-CN" sz="2500" dirty="0">
                <a:solidFill>
                  <a:srgbClr val="000000"/>
                </a:solidFill>
                <a:latin typeface="Century Gothic" pitchFamily="34" charset="0"/>
              </a:rPr>
              <a:t> can also </a:t>
            </a:r>
            <a:r>
              <a:rPr lang="en-US" altLang="zh-CN" sz="2500" b="1" dirty="0">
                <a:solidFill>
                  <a:srgbClr val="000000"/>
                </a:solidFill>
                <a:latin typeface="Century Gothic" pitchFamily="34" charset="0"/>
              </a:rPr>
              <a:t>sense if the bases are correctly paired</a:t>
            </a:r>
            <a:r>
              <a:rPr lang="en-US" altLang="zh-CN" sz="2500" dirty="0">
                <a:solidFill>
                  <a:srgbClr val="000000"/>
                </a:solidFill>
                <a:latin typeface="Century Gothic" pitchFamily="34" charset="0"/>
              </a:rPr>
              <a:t>. </a:t>
            </a:r>
          </a:p>
          <a:p>
            <a:pPr eaLnBrk="1" hangingPunct="1">
              <a:lnSpc>
                <a:spcPct val="115000"/>
              </a:lnSpc>
              <a:buClr>
                <a:schemeClr val="tx1"/>
              </a:buClr>
            </a:pPr>
            <a:r>
              <a:rPr lang="en-US" altLang="zh-CN" sz="2500" dirty="0">
                <a:solidFill>
                  <a:srgbClr val="000000"/>
                </a:solidFill>
                <a:latin typeface="Century Gothic" pitchFamily="34" charset="0"/>
              </a:rPr>
              <a:t>If not, the mismatched base pair is rejected!</a:t>
            </a:r>
            <a:endParaRPr lang="en-US" sz="2500" dirty="0">
              <a:solidFill>
                <a:srgbClr val="000000"/>
              </a:solidFill>
              <a:latin typeface="Century Gothic" pitchFamily="34" charset="0"/>
            </a:endParaRPr>
          </a:p>
          <a:p>
            <a:pPr eaLnBrk="1" hangingPunct="1">
              <a:lnSpc>
                <a:spcPct val="115000"/>
              </a:lnSpc>
            </a:pPr>
            <a:endParaRPr lang="en-US" sz="2500" dirty="0">
              <a:solidFill>
                <a:srgbClr val="000000"/>
              </a:solidFill>
            </a:endParaRPr>
          </a:p>
        </p:txBody>
      </p:sp>
      <p:sp>
        <p:nvSpPr>
          <p:cNvPr id="20483" name="Slide Number Placeholder 5"/>
          <p:cNvSpPr>
            <a:spLocks noGrp="1"/>
          </p:cNvSpPr>
          <p:nvPr>
            <p:ph type="sldNum" sz="quarter" idx="12"/>
          </p:nvPr>
        </p:nvSpPr>
        <p:spPr/>
        <p:txBody>
          <a:bodyPr/>
          <a:lstStyle/>
          <a:p>
            <a:pPr>
              <a:defRPr/>
            </a:pPr>
            <a:fld id="{C176F18B-5C68-4DE3-8D82-91BEACA125FC}" type="slidenum">
              <a:rPr lang="en-US" altLang="en-US"/>
              <a:pPr>
                <a:defRPr/>
              </a:pPr>
              <a:t>21</a:t>
            </a:fld>
            <a:endParaRPr lang="en-US"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3"/>
          <p:cNvSpPr>
            <a:spLocks noGrp="1"/>
          </p:cNvSpPr>
          <p:nvPr>
            <p:ph type="sldNum" sz="quarter" idx="12"/>
          </p:nvPr>
        </p:nvSpPr>
        <p:spPr/>
        <p:txBody>
          <a:bodyPr/>
          <a:lstStyle/>
          <a:p>
            <a:pPr>
              <a:defRPr/>
            </a:pPr>
            <a:fld id="{8E7C65FD-5DED-46E7-8585-4C18CD2D08F8}" type="slidenum">
              <a:rPr lang="en-US" altLang="en-US"/>
              <a:pPr>
                <a:defRPr/>
              </a:pPr>
              <a:t>22</a:t>
            </a:fld>
            <a:endParaRPr lang="en-US" altLang="en-US"/>
          </a:p>
        </p:txBody>
      </p:sp>
      <p:pic>
        <p:nvPicPr>
          <p:cNvPr id="22532" name="Picture 4"/>
          <p:cNvPicPr>
            <a:picLocks noChangeAspect="1" noChangeArrowheads="1"/>
          </p:cNvPicPr>
          <p:nvPr/>
        </p:nvPicPr>
        <p:blipFill>
          <a:blip r:embed="rId2" cstate="print"/>
          <a:srcRect/>
          <a:stretch>
            <a:fillRect/>
          </a:stretch>
        </p:blipFill>
        <p:spPr bwMode="auto">
          <a:xfrm>
            <a:off x="3657600" y="1066800"/>
            <a:ext cx="5011738" cy="4953000"/>
          </a:xfrm>
          <a:prstGeom prst="rect">
            <a:avLst/>
          </a:prstGeom>
          <a:noFill/>
          <a:ln w="9525">
            <a:noFill/>
            <a:miter lim="800000"/>
            <a:headEnd/>
            <a:tailEnd/>
          </a:ln>
        </p:spPr>
      </p:pic>
      <p:sp>
        <p:nvSpPr>
          <p:cNvPr id="22533" name="Rectangle 5"/>
          <p:cNvSpPr>
            <a:spLocks noChangeArrowheads="1"/>
          </p:cNvSpPr>
          <p:nvPr/>
        </p:nvSpPr>
        <p:spPr bwMode="auto">
          <a:xfrm>
            <a:off x="304800" y="1981200"/>
            <a:ext cx="3200400" cy="3124200"/>
          </a:xfrm>
          <a:prstGeom prst="rect">
            <a:avLst/>
          </a:prstGeom>
          <a:noFill/>
          <a:ln w="9525">
            <a:noFill/>
            <a:miter lim="800000"/>
            <a:headEnd/>
            <a:tailEnd/>
          </a:ln>
        </p:spPr>
        <p:txBody>
          <a:bodyPr/>
          <a:lstStyle/>
          <a:p>
            <a:pPr marL="342900" indent="-342900">
              <a:lnSpc>
                <a:spcPct val="110000"/>
              </a:lnSpc>
              <a:spcBef>
                <a:spcPct val="20000"/>
              </a:spcBef>
              <a:buClr>
                <a:schemeClr val="tx2"/>
              </a:buClr>
              <a:buSzPct val="70000"/>
              <a:buFont typeface="Wingdings" pitchFamily="2" charset="2"/>
              <a:buNone/>
            </a:pPr>
            <a:r>
              <a:rPr lang="en-US" sz="2400" dirty="0">
                <a:latin typeface="Century Gothic" pitchFamily="34" charset="0"/>
              </a:rPr>
              <a:t>	Energy for strand assembly is provided by removal of two phosphate groups from free nucleotides</a:t>
            </a:r>
          </a:p>
          <a:p>
            <a:pPr marL="342900" indent="-342900">
              <a:lnSpc>
                <a:spcPct val="110000"/>
              </a:lnSpc>
              <a:spcBef>
                <a:spcPct val="20000"/>
              </a:spcBef>
              <a:buClr>
                <a:schemeClr val="tx2"/>
              </a:buClr>
              <a:buSzPct val="70000"/>
              <a:buFont typeface="Wingdings" pitchFamily="2" charset="2"/>
              <a:buChar char="l"/>
            </a:pPr>
            <a:endParaRPr lang="en-US" sz="2400" dirty="0">
              <a:latin typeface="Century Gothic" pitchFamily="34" charset="0"/>
            </a:endParaRPr>
          </a:p>
        </p:txBody>
      </p:sp>
      <p:sp>
        <p:nvSpPr>
          <p:cNvPr id="22534" name="Rectangle 6"/>
          <p:cNvSpPr>
            <a:spLocks noChangeArrowheads="1"/>
          </p:cNvSpPr>
          <p:nvPr/>
        </p:nvSpPr>
        <p:spPr bwMode="auto">
          <a:xfrm>
            <a:off x="658504" y="914400"/>
            <a:ext cx="2895600" cy="990600"/>
          </a:xfrm>
          <a:prstGeom prst="rect">
            <a:avLst/>
          </a:prstGeom>
          <a:noFill/>
          <a:ln w="9525">
            <a:noFill/>
            <a:miter lim="800000"/>
            <a:headEnd/>
            <a:tailEnd/>
          </a:ln>
        </p:spPr>
        <p:txBody>
          <a:bodyPr anchor="ctr"/>
          <a:lstStyle/>
          <a:p>
            <a:r>
              <a:rPr lang="en-US" sz="2400" b="1" dirty="0">
                <a:solidFill>
                  <a:schemeClr val="tx2"/>
                </a:solidFill>
              </a:rPr>
              <a:t>A Closer Look at </a:t>
            </a:r>
            <a:br>
              <a:rPr lang="en-US" sz="2400" b="1" dirty="0">
                <a:solidFill>
                  <a:schemeClr val="tx2"/>
                </a:solidFill>
              </a:rPr>
            </a:br>
            <a:r>
              <a:rPr lang="en-US" sz="2400" b="1" dirty="0">
                <a:solidFill>
                  <a:schemeClr val="tx2"/>
                </a:solidFill>
              </a:rPr>
              <a:t>Strand Assembly</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685800" y="152400"/>
            <a:ext cx="7696200" cy="685800"/>
          </a:xfrm>
          <a:ln>
            <a:solidFill>
              <a:srgbClr val="FFFFFF"/>
            </a:solidFill>
          </a:ln>
        </p:spPr>
        <p:style>
          <a:lnRef idx="2">
            <a:schemeClr val="accent4"/>
          </a:lnRef>
          <a:fillRef idx="1">
            <a:schemeClr val="lt1"/>
          </a:fillRef>
          <a:effectRef idx="0">
            <a:schemeClr val="accent4"/>
          </a:effectRef>
          <a:fontRef idx="minor">
            <a:schemeClr val="dk1"/>
          </a:fontRef>
        </p:style>
        <p:txBody>
          <a:bodyPr/>
          <a:lstStyle/>
          <a:p>
            <a:pPr eaLnBrk="1" hangingPunct="1"/>
            <a:r>
              <a:rPr lang="en-US" altLang="zh-CN" sz="2600" b="1" dirty="0">
                <a:solidFill>
                  <a:srgbClr val="000000"/>
                </a:solidFill>
                <a:latin typeface="Century Gothic" pitchFamily="34" charset="0"/>
              </a:rPr>
              <a:t>Synthesis </a:t>
            </a:r>
            <a:r>
              <a:rPr lang="en-US" altLang="zh-CN" sz="2600" b="1" i="1" dirty="0">
                <a:solidFill>
                  <a:srgbClr val="000000"/>
                </a:solidFill>
                <a:latin typeface="Century Gothic" pitchFamily="34" charset="0"/>
              </a:rPr>
              <a:t>Always</a:t>
            </a:r>
            <a:r>
              <a:rPr lang="en-US" altLang="zh-CN" sz="2600" b="1" dirty="0">
                <a:solidFill>
                  <a:srgbClr val="000000"/>
                </a:solidFill>
                <a:latin typeface="Century Gothic" pitchFamily="34" charset="0"/>
              </a:rPr>
              <a:t> Goes from 5' to 3’</a:t>
            </a:r>
            <a:endParaRPr lang="en-US" sz="2600" b="1" dirty="0">
              <a:solidFill>
                <a:srgbClr val="000000"/>
              </a:solidFill>
              <a:latin typeface="Century Gothic" pitchFamily="34" charset="0"/>
            </a:endParaRPr>
          </a:p>
        </p:txBody>
      </p:sp>
      <p:sp>
        <p:nvSpPr>
          <p:cNvPr id="26627" name="Rectangle 3"/>
          <p:cNvSpPr>
            <a:spLocks noGrp="1" noChangeArrowheads="1"/>
          </p:cNvSpPr>
          <p:nvPr>
            <p:ph idx="1"/>
          </p:nvPr>
        </p:nvSpPr>
        <p:spPr>
          <a:xfrm>
            <a:off x="381000" y="1600199"/>
            <a:ext cx="8229600" cy="3200401"/>
          </a:xfrm>
        </p:spPr>
        <p:txBody>
          <a:bodyPr/>
          <a:lstStyle/>
          <a:p>
            <a:pPr eaLnBrk="1" hangingPunct="1">
              <a:lnSpc>
                <a:spcPct val="80000"/>
              </a:lnSpc>
            </a:pPr>
            <a:r>
              <a:rPr lang="en-US" altLang="zh-CN" sz="2400" dirty="0">
                <a:solidFill>
                  <a:srgbClr val="000000"/>
                </a:solidFill>
                <a:latin typeface="Century Gothic" pitchFamily="34" charset="0"/>
              </a:rPr>
              <a:t>Nucleotides have three components: </a:t>
            </a:r>
          </a:p>
          <a:p>
            <a:pPr eaLnBrk="1" hangingPunct="1">
              <a:lnSpc>
                <a:spcPct val="80000"/>
              </a:lnSpc>
              <a:buFont typeface="Wingdings" panose="05000000000000000000" pitchFamily="2" charset="2"/>
              <a:buChar char="ü"/>
            </a:pPr>
            <a:r>
              <a:rPr lang="en-US" altLang="zh-CN" sz="2400" b="1" dirty="0">
                <a:solidFill>
                  <a:srgbClr val="000000"/>
                </a:solidFill>
                <a:latin typeface="Century Gothic" pitchFamily="34" charset="0"/>
              </a:rPr>
              <a:t>a phosphate group</a:t>
            </a:r>
            <a:endParaRPr lang="en-US" altLang="zh-CN" sz="2400" dirty="0">
              <a:solidFill>
                <a:srgbClr val="000000"/>
              </a:solidFill>
              <a:latin typeface="Century Gothic" pitchFamily="34" charset="0"/>
            </a:endParaRPr>
          </a:p>
          <a:p>
            <a:pPr eaLnBrk="1" hangingPunct="1">
              <a:lnSpc>
                <a:spcPct val="80000"/>
              </a:lnSpc>
              <a:buFont typeface="Wingdings" panose="05000000000000000000" pitchFamily="2" charset="2"/>
              <a:buChar char="ü"/>
            </a:pPr>
            <a:r>
              <a:rPr lang="en-US" altLang="zh-CN" sz="2400" b="1" dirty="0">
                <a:solidFill>
                  <a:srgbClr val="000000"/>
                </a:solidFill>
                <a:latin typeface="Century Gothic" pitchFamily="34" charset="0"/>
              </a:rPr>
              <a:t>a</a:t>
            </a:r>
            <a:r>
              <a:rPr lang="en-US" altLang="zh-CN" sz="2400" dirty="0">
                <a:solidFill>
                  <a:srgbClr val="000000"/>
                </a:solidFill>
                <a:latin typeface="Century Gothic" pitchFamily="34" charset="0"/>
              </a:rPr>
              <a:t> </a:t>
            </a:r>
            <a:r>
              <a:rPr lang="en-US" altLang="zh-CN" sz="2400" b="1" dirty="0">
                <a:solidFill>
                  <a:srgbClr val="000000"/>
                </a:solidFill>
                <a:latin typeface="Century Gothic" pitchFamily="34" charset="0"/>
              </a:rPr>
              <a:t>sugar molecule</a:t>
            </a:r>
          </a:p>
          <a:p>
            <a:pPr eaLnBrk="1" hangingPunct="1">
              <a:lnSpc>
                <a:spcPct val="80000"/>
              </a:lnSpc>
              <a:buFont typeface="Wingdings" panose="05000000000000000000" pitchFamily="2" charset="2"/>
              <a:buChar char="ü"/>
            </a:pPr>
            <a:r>
              <a:rPr lang="en-US" altLang="zh-CN" sz="2400" b="1" dirty="0">
                <a:solidFill>
                  <a:srgbClr val="000000"/>
                </a:solidFill>
                <a:latin typeface="Century Gothic" pitchFamily="34" charset="0"/>
              </a:rPr>
              <a:t>the base.</a:t>
            </a:r>
            <a:r>
              <a:rPr lang="en-US" altLang="zh-CN" sz="2400" dirty="0">
                <a:solidFill>
                  <a:srgbClr val="000000"/>
                </a:solidFill>
                <a:latin typeface="Century Gothic" pitchFamily="34" charset="0"/>
              </a:rPr>
              <a:t> </a:t>
            </a:r>
          </a:p>
          <a:p>
            <a:pPr eaLnBrk="1" hangingPunct="1">
              <a:lnSpc>
                <a:spcPct val="80000"/>
              </a:lnSpc>
            </a:pPr>
            <a:endParaRPr lang="en-US" altLang="zh-CN" sz="2400" dirty="0">
              <a:solidFill>
                <a:srgbClr val="000000"/>
              </a:solidFill>
              <a:latin typeface="Century Gothic" pitchFamily="34" charset="0"/>
            </a:endParaRPr>
          </a:p>
          <a:p>
            <a:pPr eaLnBrk="1" hangingPunct="1">
              <a:buClr>
                <a:schemeClr val="tx1"/>
              </a:buClr>
            </a:pPr>
            <a:r>
              <a:rPr lang="en-US" altLang="zh-CN" sz="2400" dirty="0">
                <a:solidFill>
                  <a:srgbClr val="000000"/>
                </a:solidFill>
                <a:latin typeface="Century Gothic" pitchFamily="34" charset="0"/>
              </a:rPr>
              <a:t>In DNA the sugar is </a:t>
            </a:r>
            <a:r>
              <a:rPr lang="en-US" altLang="zh-CN" sz="2400" b="1" dirty="0">
                <a:solidFill>
                  <a:srgbClr val="000000"/>
                </a:solidFill>
                <a:latin typeface="Century Gothic" pitchFamily="34" charset="0"/>
              </a:rPr>
              <a:t>deoxyribose</a:t>
            </a:r>
            <a:r>
              <a:rPr lang="en-US" altLang="zh-CN" sz="2400" dirty="0">
                <a:solidFill>
                  <a:srgbClr val="000000"/>
                </a:solidFill>
                <a:latin typeface="Century Gothic" pitchFamily="34" charset="0"/>
              </a:rPr>
              <a:t>, and is joined to the base at </a:t>
            </a:r>
            <a:r>
              <a:rPr lang="en-US" altLang="zh-CN" sz="2400" b="1" dirty="0">
                <a:solidFill>
                  <a:srgbClr val="000000"/>
                </a:solidFill>
                <a:latin typeface="Century Gothic" pitchFamily="34" charset="0"/>
              </a:rPr>
              <a:t>position 1'</a:t>
            </a:r>
            <a:r>
              <a:rPr lang="en-US" altLang="zh-CN" sz="2400" dirty="0">
                <a:solidFill>
                  <a:srgbClr val="000000"/>
                </a:solidFill>
                <a:latin typeface="Century Gothic" pitchFamily="34" charset="0"/>
              </a:rPr>
              <a:t> and to the phosphate group at </a:t>
            </a:r>
            <a:r>
              <a:rPr lang="en-US" altLang="zh-CN" sz="2400" b="1" dirty="0">
                <a:solidFill>
                  <a:srgbClr val="000000"/>
                </a:solidFill>
                <a:latin typeface="Century Gothic" pitchFamily="34" charset="0"/>
              </a:rPr>
              <a:t>position 5'</a:t>
            </a:r>
            <a:r>
              <a:rPr lang="en-US" altLang="zh-CN" sz="2400" dirty="0">
                <a:solidFill>
                  <a:srgbClr val="000000"/>
                </a:solidFill>
                <a:latin typeface="Century Gothic" pitchFamily="34" charset="0"/>
              </a:rPr>
              <a:t>.</a:t>
            </a:r>
          </a:p>
          <a:p>
            <a:pPr eaLnBrk="1" hangingPunct="1">
              <a:buClr>
                <a:schemeClr val="tx1"/>
              </a:buClr>
            </a:pPr>
            <a:r>
              <a:rPr lang="en-US" altLang="zh-CN" sz="2400" dirty="0">
                <a:latin typeface="Century Gothic" pitchFamily="34" charset="0"/>
              </a:rPr>
              <a:t>The carbon atoms of the </a:t>
            </a:r>
            <a:r>
              <a:rPr lang="en-US" altLang="zh-CN" sz="2400" dirty="0" err="1">
                <a:latin typeface="Century Gothic" pitchFamily="34" charset="0"/>
              </a:rPr>
              <a:t>deoxyribose</a:t>
            </a:r>
            <a:r>
              <a:rPr lang="en-US" altLang="zh-CN" sz="2400" dirty="0">
                <a:latin typeface="Century Gothic" pitchFamily="34" charset="0"/>
              </a:rPr>
              <a:t> sugar are numbered with prime marks (1‘, 2’, 3’…) to distinguish them from those of the base which have plain numbers (1, 2, 3…).</a:t>
            </a:r>
            <a:endParaRPr lang="en-US" altLang="zh-CN" sz="2400" dirty="0">
              <a:solidFill>
                <a:srgbClr val="000000"/>
              </a:solidFill>
              <a:latin typeface="Century Gothic" pitchFamily="34" charset="0"/>
            </a:endParaRPr>
          </a:p>
          <a:p>
            <a:pPr eaLnBrk="1" hangingPunct="1">
              <a:buClr>
                <a:schemeClr val="tx1"/>
              </a:buClr>
            </a:pPr>
            <a:endParaRPr lang="en-US" altLang="zh-CN" sz="2400" dirty="0">
              <a:solidFill>
                <a:srgbClr val="000000"/>
              </a:solidFill>
              <a:latin typeface="Century Gothic" pitchFamily="34" charset="0"/>
            </a:endParaRPr>
          </a:p>
        </p:txBody>
      </p:sp>
      <p:sp>
        <p:nvSpPr>
          <p:cNvPr id="27651" name="Slide Number Placeholder 5"/>
          <p:cNvSpPr>
            <a:spLocks noGrp="1"/>
          </p:cNvSpPr>
          <p:nvPr>
            <p:ph type="sldNum" sz="quarter" idx="12"/>
          </p:nvPr>
        </p:nvSpPr>
        <p:spPr/>
        <p:txBody>
          <a:bodyPr/>
          <a:lstStyle/>
          <a:p>
            <a:pPr>
              <a:defRPr/>
            </a:pPr>
            <a:fld id="{3083BEE1-1378-41FC-8D61-D5955098420A}" type="slidenum">
              <a:rPr lang="en-US" altLang="en-US"/>
              <a:pPr>
                <a:defRPr/>
              </a:pPr>
              <a:t>23</a:t>
            </a:fld>
            <a:endParaRPr lang="en-US"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Slide Number Placeholder 3"/>
          <p:cNvSpPr>
            <a:spLocks noGrp="1"/>
          </p:cNvSpPr>
          <p:nvPr>
            <p:ph type="sldNum" sz="quarter" idx="12"/>
          </p:nvPr>
        </p:nvSpPr>
        <p:spPr/>
        <p:txBody>
          <a:bodyPr/>
          <a:lstStyle/>
          <a:p>
            <a:pPr>
              <a:defRPr/>
            </a:pPr>
            <a:fld id="{71E6C454-5E2B-4852-B464-BBD48C28AFA0}" type="slidenum">
              <a:rPr lang="en-US" altLang="en-US"/>
              <a:pPr>
                <a:defRPr/>
              </a:pPr>
              <a:t>24</a:t>
            </a:fld>
            <a:endParaRPr lang="en-US" altLang="en-US"/>
          </a:p>
        </p:txBody>
      </p:sp>
      <p:grpSp>
        <p:nvGrpSpPr>
          <p:cNvPr id="27654" name="Group 31"/>
          <p:cNvGrpSpPr>
            <a:grpSpLocks/>
          </p:cNvGrpSpPr>
          <p:nvPr/>
        </p:nvGrpSpPr>
        <p:grpSpPr bwMode="auto">
          <a:xfrm>
            <a:off x="1219200" y="4267200"/>
            <a:ext cx="3186113" cy="476250"/>
            <a:chOff x="768" y="2688"/>
            <a:chExt cx="2007" cy="300"/>
          </a:xfrm>
        </p:grpSpPr>
        <p:sp>
          <p:nvSpPr>
            <p:cNvPr id="27655" name="Text Box 25"/>
            <p:cNvSpPr txBox="1">
              <a:spLocks noChangeArrowheads="1"/>
            </p:cNvSpPr>
            <p:nvPr/>
          </p:nvSpPr>
          <p:spPr bwMode="auto">
            <a:xfrm>
              <a:off x="768" y="2736"/>
              <a:ext cx="1680" cy="232"/>
            </a:xfrm>
            <a:prstGeom prst="rect">
              <a:avLst/>
            </a:prstGeom>
            <a:noFill/>
            <a:ln w="9525">
              <a:noFill/>
              <a:miter lim="800000"/>
              <a:headEnd/>
              <a:tailEnd/>
            </a:ln>
          </p:spPr>
          <p:txBody>
            <a:bodyPr/>
            <a:lstStyle/>
            <a:p>
              <a:r>
                <a:rPr lang="en-US" b="1">
                  <a:latin typeface="Century Gothic" pitchFamily="34" charset="0"/>
                </a:rPr>
                <a:t>Next nucleotide is joined here</a:t>
              </a:r>
            </a:p>
          </p:txBody>
        </p:sp>
        <p:sp>
          <p:nvSpPr>
            <p:cNvPr id="27656" name="AutoShape 26"/>
            <p:cNvSpPr>
              <a:spLocks noChangeArrowheads="1"/>
            </p:cNvSpPr>
            <p:nvPr/>
          </p:nvSpPr>
          <p:spPr bwMode="auto">
            <a:xfrm rot="-1775223">
              <a:off x="2112" y="2688"/>
              <a:ext cx="663" cy="300"/>
            </a:xfrm>
            <a:prstGeom prst="curvedUpArrow">
              <a:avLst>
                <a:gd name="adj1" fmla="val 44200"/>
                <a:gd name="adj2" fmla="val 88400"/>
                <a:gd name="adj3" fmla="val 33333"/>
              </a:avLst>
            </a:prstGeom>
            <a:solidFill>
              <a:srgbClr val="CC66FF"/>
            </a:solidFill>
            <a:ln w="9525">
              <a:noFill/>
              <a:miter lim="800000"/>
              <a:headEnd/>
              <a:tailEnd/>
            </a:ln>
          </p:spPr>
          <p:txBody>
            <a:bodyPr/>
            <a:lstStyle/>
            <a:p>
              <a:endParaRPr lang="en-US"/>
            </a:p>
          </p:txBody>
        </p:sp>
      </p:grpSp>
      <p:grpSp>
        <p:nvGrpSpPr>
          <p:cNvPr id="6" name="Group 5"/>
          <p:cNvGrpSpPr/>
          <p:nvPr/>
        </p:nvGrpSpPr>
        <p:grpSpPr>
          <a:xfrm>
            <a:off x="2667000" y="1828800"/>
            <a:ext cx="4407392" cy="2286000"/>
            <a:chOff x="2667000" y="1828800"/>
            <a:chExt cx="4407392" cy="2286000"/>
          </a:xfrm>
        </p:grpSpPr>
        <p:pic>
          <p:nvPicPr>
            <p:cNvPr id="2" name="Picture 1"/>
            <p:cNvPicPr>
              <a:picLocks noChangeAspect="1"/>
            </p:cNvPicPr>
            <p:nvPr/>
          </p:nvPicPr>
          <p:blipFill>
            <a:blip r:embed="rId2"/>
            <a:stretch>
              <a:fillRect/>
            </a:stretch>
          </p:blipFill>
          <p:spPr>
            <a:xfrm>
              <a:off x="2667000" y="1828800"/>
              <a:ext cx="3556000" cy="2286000"/>
            </a:xfrm>
            <a:prstGeom prst="rect">
              <a:avLst/>
            </a:prstGeom>
          </p:spPr>
        </p:pic>
        <p:sp>
          <p:nvSpPr>
            <p:cNvPr id="3" name="TextBox 2"/>
            <p:cNvSpPr txBox="1"/>
            <p:nvPr/>
          </p:nvSpPr>
          <p:spPr>
            <a:xfrm>
              <a:off x="5966096" y="1966685"/>
              <a:ext cx="1108296" cy="461665"/>
            </a:xfrm>
            <a:prstGeom prst="rect">
              <a:avLst/>
            </a:prstGeom>
            <a:solidFill>
              <a:srgbClr val="FFFFFF"/>
            </a:solidFill>
          </p:spPr>
          <p:txBody>
            <a:bodyPr wrap="none" rtlCol="0">
              <a:spAutoFit/>
            </a:bodyPr>
            <a:lstStyle/>
            <a:p>
              <a:r>
                <a:rPr lang="en-US" sz="2400" dirty="0"/>
                <a:t>-BASE</a:t>
              </a:r>
            </a:p>
          </p:txBody>
        </p:sp>
        <p:sp>
          <p:nvSpPr>
            <p:cNvPr id="4" name="TextBox 3"/>
            <p:cNvSpPr txBox="1"/>
            <p:nvPr/>
          </p:nvSpPr>
          <p:spPr>
            <a:xfrm>
              <a:off x="5943600" y="2819400"/>
              <a:ext cx="357114" cy="369332"/>
            </a:xfrm>
            <a:prstGeom prst="rect">
              <a:avLst/>
            </a:prstGeom>
            <a:noFill/>
          </p:spPr>
          <p:txBody>
            <a:bodyPr wrap="none" rtlCol="0">
              <a:spAutoFit/>
            </a:bodyPr>
            <a:lstStyle/>
            <a:p>
              <a:r>
                <a:rPr lang="en-US" dirty="0">
                  <a:solidFill>
                    <a:srgbClr val="FF0000"/>
                  </a:solidFill>
                </a:rPr>
                <a:t>1’</a:t>
              </a:r>
            </a:p>
          </p:txBody>
        </p:sp>
        <p:sp>
          <p:nvSpPr>
            <p:cNvPr id="32" name="TextBox 31"/>
            <p:cNvSpPr txBox="1"/>
            <p:nvPr/>
          </p:nvSpPr>
          <p:spPr>
            <a:xfrm>
              <a:off x="5109028" y="3501572"/>
              <a:ext cx="355761" cy="369332"/>
            </a:xfrm>
            <a:prstGeom prst="rect">
              <a:avLst/>
            </a:prstGeom>
            <a:noFill/>
          </p:spPr>
          <p:txBody>
            <a:bodyPr wrap="none" rtlCol="0">
              <a:spAutoFit/>
            </a:bodyPr>
            <a:lstStyle/>
            <a:p>
              <a:r>
                <a:rPr lang="en-US" dirty="0">
                  <a:solidFill>
                    <a:srgbClr val="FF0000"/>
                  </a:solidFill>
                </a:rPr>
                <a:t>2’</a:t>
              </a:r>
            </a:p>
          </p:txBody>
        </p:sp>
        <p:sp>
          <p:nvSpPr>
            <p:cNvPr id="33" name="TextBox 32"/>
            <p:cNvSpPr txBox="1"/>
            <p:nvPr/>
          </p:nvSpPr>
          <p:spPr>
            <a:xfrm>
              <a:off x="4114800" y="3505200"/>
              <a:ext cx="355761" cy="369332"/>
            </a:xfrm>
            <a:prstGeom prst="rect">
              <a:avLst/>
            </a:prstGeom>
            <a:noFill/>
          </p:spPr>
          <p:txBody>
            <a:bodyPr wrap="none" rtlCol="0">
              <a:spAutoFit/>
            </a:bodyPr>
            <a:lstStyle/>
            <a:p>
              <a:r>
                <a:rPr lang="en-US" dirty="0">
                  <a:solidFill>
                    <a:srgbClr val="FF0000"/>
                  </a:solidFill>
                </a:rPr>
                <a:t>3’</a:t>
              </a:r>
            </a:p>
          </p:txBody>
        </p:sp>
        <p:sp>
          <p:nvSpPr>
            <p:cNvPr id="34" name="TextBox 33"/>
            <p:cNvSpPr txBox="1"/>
            <p:nvPr/>
          </p:nvSpPr>
          <p:spPr>
            <a:xfrm>
              <a:off x="3352800" y="2819400"/>
              <a:ext cx="355761" cy="369332"/>
            </a:xfrm>
            <a:prstGeom prst="rect">
              <a:avLst/>
            </a:prstGeom>
            <a:noFill/>
          </p:spPr>
          <p:txBody>
            <a:bodyPr wrap="none" rtlCol="0">
              <a:spAutoFit/>
            </a:bodyPr>
            <a:lstStyle/>
            <a:p>
              <a:r>
                <a:rPr lang="en-US" dirty="0">
                  <a:solidFill>
                    <a:srgbClr val="FF0000"/>
                  </a:solidFill>
                </a:rPr>
                <a:t>4’</a:t>
              </a:r>
            </a:p>
          </p:txBody>
        </p:sp>
        <p:sp>
          <p:nvSpPr>
            <p:cNvPr id="35" name="TextBox 34"/>
            <p:cNvSpPr txBox="1"/>
            <p:nvPr/>
          </p:nvSpPr>
          <p:spPr>
            <a:xfrm>
              <a:off x="3657600" y="2057400"/>
              <a:ext cx="355761" cy="369332"/>
            </a:xfrm>
            <a:prstGeom prst="rect">
              <a:avLst/>
            </a:prstGeom>
            <a:noFill/>
          </p:spPr>
          <p:txBody>
            <a:bodyPr wrap="none" rtlCol="0">
              <a:spAutoFit/>
            </a:bodyPr>
            <a:lstStyle/>
            <a:p>
              <a:r>
                <a:rPr lang="en-US" dirty="0">
                  <a:solidFill>
                    <a:srgbClr val="FF0000"/>
                  </a:solidFill>
                </a:rPr>
                <a:t>5’</a:t>
              </a:r>
            </a:p>
          </p:txBody>
        </p:sp>
      </p:grpSp>
      <p:sp>
        <p:nvSpPr>
          <p:cNvPr id="30" name="TextBox 29"/>
          <p:cNvSpPr txBox="1"/>
          <p:nvPr/>
        </p:nvSpPr>
        <p:spPr>
          <a:xfrm>
            <a:off x="226818" y="1716314"/>
            <a:ext cx="2658450" cy="461665"/>
          </a:xfrm>
          <a:prstGeom prst="rect">
            <a:avLst/>
          </a:prstGeom>
          <a:solidFill>
            <a:srgbClr val="FFFFFF"/>
          </a:solidFill>
        </p:spPr>
        <p:txBody>
          <a:bodyPr wrap="none" rtlCol="0">
            <a:spAutoFit/>
          </a:bodyPr>
          <a:lstStyle/>
          <a:p>
            <a:pPr algn="r"/>
            <a:r>
              <a:rPr lang="en-US" sz="2400" dirty="0"/>
              <a:t>TRIPHOSPHATE-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Slide Number Placeholder 3"/>
          <p:cNvSpPr>
            <a:spLocks noGrp="1"/>
          </p:cNvSpPr>
          <p:nvPr>
            <p:ph type="sldNum" sz="quarter" idx="12"/>
          </p:nvPr>
        </p:nvSpPr>
        <p:spPr/>
        <p:txBody>
          <a:bodyPr/>
          <a:lstStyle/>
          <a:p>
            <a:pPr>
              <a:defRPr/>
            </a:pPr>
            <a:fld id="{052E79D9-FA58-41B1-84A8-3BC735DC4660}" type="slidenum">
              <a:rPr lang="en-US" altLang="en-US"/>
              <a:pPr>
                <a:defRPr/>
              </a:pPr>
              <a:t>25</a:t>
            </a:fld>
            <a:endParaRPr lang="en-US" altLang="en-US"/>
          </a:p>
        </p:txBody>
      </p:sp>
      <p:pic>
        <p:nvPicPr>
          <p:cNvPr id="6148" name="Picture 4" descr="0404"/>
          <p:cNvPicPr>
            <a:picLocks noChangeAspect="1" noChangeArrowheads="1"/>
          </p:cNvPicPr>
          <p:nvPr/>
        </p:nvPicPr>
        <p:blipFill>
          <a:blip r:embed="rId2" cstate="print">
            <a:lum bright="-12000" contrast="18000"/>
          </a:blip>
          <a:srcRect l="-6343" b="5978"/>
          <a:stretch>
            <a:fillRect/>
          </a:stretch>
        </p:blipFill>
        <p:spPr bwMode="auto">
          <a:xfrm>
            <a:off x="0" y="685800"/>
            <a:ext cx="5380038" cy="4722813"/>
          </a:xfrm>
          <a:prstGeom prst="rect">
            <a:avLst/>
          </a:prstGeom>
          <a:noFill/>
          <a:ln w="9525">
            <a:noFill/>
            <a:miter lim="800000"/>
            <a:headEnd/>
            <a:tailEnd/>
          </a:ln>
        </p:spPr>
      </p:pic>
      <p:sp>
        <p:nvSpPr>
          <p:cNvPr id="6149" name="Text Box 5"/>
          <p:cNvSpPr txBox="1">
            <a:spLocks noChangeArrowheads="1"/>
          </p:cNvSpPr>
          <p:nvPr/>
        </p:nvSpPr>
        <p:spPr bwMode="auto">
          <a:xfrm>
            <a:off x="5791200" y="1524000"/>
            <a:ext cx="2895600" cy="366713"/>
          </a:xfrm>
          <a:prstGeom prst="rect">
            <a:avLst/>
          </a:prstGeom>
          <a:noFill/>
          <a:ln w="9525">
            <a:noFill/>
            <a:miter lim="800000"/>
            <a:headEnd/>
            <a:tailEnd/>
          </a:ln>
        </p:spPr>
        <p:txBody>
          <a:bodyPr>
            <a:spAutoFit/>
          </a:bodyPr>
          <a:lstStyle/>
          <a:p>
            <a:pPr>
              <a:spcBef>
                <a:spcPct val="50000"/>
              </a:spcBef>
            </a:pPr>
            <a:endParaRPr lang="en-US">
              <a:latin typeface="Century Gothic" pitchFamily="34" charset="0"/>
            </a:endParaRPr>
          </a:p>
        </p:txBody>
      </p:sp>
      <p:sp>
        <p:nvSpPr>
          <p:cNvPr id="6150" name="Text Box 6"/>
          <p:cNvSpPr txBox="1">
            <a:spLocks noChangeArrowheads="1"/>
          </p:cNvSpPr>
          <p:nvPr/>
        </p:nvSpPr>
        <p:spPr bwMode="auto">
          <a:xfrm>
            <a:off x="5562600" y="685800"/>
            <a:ext cx="3048000" cy="2902333"/>
          </a:xfrm>
          <a:prstGeom prst="rect">
            <a:avLst/>
          </a:prstGeom>
          <a:noFill/>
          <a:ln w="9525">
            <a:noFill/>
            <a:miter lim="800000"/>
            <a:headEnd/>
            <a:tailEnd/>
          </a:ln>
        </p:spPr>
        <p:txBody>
          <a:bodyPr>
            <a:spAutoFit/>
          </a:bodyPr>
          <a:lstStyle/>
          <a:p>
            <a:pPr>
              <a:lnSpc>
                <a:spcPct val="95000"/>
              </a:lnSpc>
              <a:spcBef>
                <a:spcPct val="20000"/>
              </a:spcBef>
            </a:pPr>
            <a:r>
              <a:rPr lang="en-US" altLang="zh-CN" sz="2400" dirty="0">
                <a:solidFill>
                  <a:srgbClr val="000000"/>
                </a:solidFill>
                <a:latin typeface="Century Gothic" pitchFamily="34" charset="0"/>
              </a:rPr>
              <a:t>Since </a:t>
            </a:r>
            <a:r>
              <a:rPr lang="en-US" altLang="zh-CN" sz="2400" b="1" dirty="0">
                <a:solidFill>
                  <a:srgbClr val="000000"/>
                </a:solidFill>
                <a:latin typeface="Century Gothic" pitchFamily="34" charset="0"/>
              </a:rPr>
              <a:t>A only pairs with T</a:t>
            </a:r>
            <a:r>
              <a:rPr lang="en-US" altLang="zh-CN" sz="2400" dirty="0">
                <a:solidFill>
                  <a:srgbClr val="000000"/>
                </a:solidFill>
                <a:latin typeface="Century Gothic" pitchFamily="34" charset="0"/>
              </a:rPr>
              <a:t>, and </a:t>
            </a:r>
            <a:r>
              <a:rPr lang="en-US" altLang="zh-CN" sz="2400" b="1" dirty="0">
                <a:solidFill>
                  <a:srgbClr val="000000"/>
                </a:solidFill>
                <a:latin typeface="Century Gothic" pitchFamily="34" charset="0"/>
              </a:rPr>
              <a:t>G only pairs with C</a:t>
            </a:r>
            <a:r>
              <a:rPr lang="en-US" altLang="zh-CN" sz="2400" dirty="0">
                <a:solidFill>
                  <a:srgbClr val="000000"/>
                </a:solidFill>
                <a:latin typeface="Century Gothic" pitchFamily="34" charset="0"/>
              </a:rPr>
              <a:t>, the sequence of each strand dictates the sequence of its complementary strand. </a:t>
            </a:r>
            <a:endParaRPr lang="en-US" sz="2400" dirty="0">
              <a:solidFill>
                <a:srgbClr val="000000"/>
              </a:solidFill>
              <a:latin typeface="Century Gothic" pitchFamily="34" charset="0"/>
            </a:endParaRPr>
          </a:p>
        </p:txBody>
      </p:sp>
      <p:sp>
        <p:nvSpPr>
          <p:cNvPr id="6151" name="Rectangle 7"/>
          <p:cNvSpPr>
            <a:spLocks noChangeArrowheads="1"/>
          </p:cNvSpPr>
          <p:nvPr/>
        </p:nvSpPr>
        <p:spPr bwMode="auto">
          <a:xfrm>
            <a:off x="2819400" y="2057400"/>
            <a:ext cx="2133600" cy="1219200"/>
          </a:xfrm>
          <a:prstGeom prst="rect">
            <a:avLst/>
          </a:prstGeom>
          <a:noFill/>
          <a:ln w="22225">
            <a:solidFill>
              <a:srgbClr val="FF0000"/>
            </a:solidFill>
            <a:miter lim="800000"/>
            <a:headEnd/>
            <a:tailEnd/>
          </a:ln>
        </p:spPr>
        <p:txBody>
          <a:bodyPr wrap="none" anchor="ctr"/>
          <a:lstStyle/>
          <a:p>
            <a:endParaRPr lang="en-US"/>
          </a:p>
        </p:txBody>
      </p:sp>
      <p:sp>
        <p:nvSpPr>
          <p:cNvPr id="6152" name="Rectangle 8"/>
          <p:cNvSpPr>
            <a:spLocks noChangeArrowheads="1"/>
          </p:cNvSpPr>
          <p:nvPr/>
        </p:nvSpPr>
        <p:spPr bwMode="auto">
          <a:xfrm>
            <a:off x="1219200" y="2133600"/>
            <a:ext cx="1066800" cy="1143000"/>
          </a:xfrm>
          <a:prstGeom prst="rect">
            <a:avLst/>
          </a:prstGeom>
          <a:noFill/>
          <a:ln w="22225">
            <a:solidFill>
              <a:srgbClr val="FF0000"/>
            </a:solidFill>
            <a:miter lim="800000"/>
            <a:headEnd/>
            <a:tailEnd/>
          </a:ln>
        </p:spPr>
        <p:txBody>
          <a:bodyPr wrap="none" anchor="ctr"/>
          <a:lstStyle/>
          <a:p>
            <a:endParaRPr lang="en-US"/>
          </a:p>
        </p:txBody>
      </p:sp>
      <p:grpSp>
        <p:nvGrpSpPr>
          <p:cNvPr id="6153" name="Group 14"/>
          <p:cNvGrpSpPr>
            <a:grpSpLocks/>
          </p:cNvGrpSpPr>
          <p:nvPr/>
        </p:nvGrpSpPr>
        <p:grpSpPr bwMode="auto">
          <a:xfrm>
            <a:off x="1143000" y="3276600"/>
            <a:ext cx="3352800" cy="3033713"/>
            <a:chOff x="720" y="2064"/>
            <a:chExt cx="2112" cy="1911"/>
          </a:xfrm>
        </p:grpSpPr>
        <p:sp>
          <p:nvSpPr>
            <p:cNvPr id="6154" name="Text Box 9"/>
            <p:cNvSpPr txBox="1">
              <a:spLocks noChangeArrowheads="1"/>
            </p:cNvSpPr>
            <p:nvPr/>
          </p:nvSpPr>
          <p:spPr bwMode="auto">
            <a:xfrm>
              <a:off x="1920" y="3744"/>
              <a:ext cx="912" cy="231"/>
            </a:xfrm>
            <a:prstGeom prst="rect">
              <a:avLst/>
            </a:prstGeom>
            <a:solidFill>
              <a:srgbClr val="9900CC"/>
            </a:solidFill>
            <a:ln w="9525">
              <a:noFill/>
              <a:miter lim="800000"/>
              <a:headEnd/>
              <a:tailEnd/>
            </a:ln>
          </p:spPr>
          <p:txBody>
            <a:bodyPr>
              <a:spAutoFit/>
            </a:bodyPr>
            <a:lstStyle/>
            <a:p>
              <a:pPr algn="ctr">
                <a:spcBef>
                  <a:spcPct val="50000"/>
                </a:spcBef>
              </a:pPr>
              <a:r>
                <a:rPr lang="en-US">
                  <a:solidFill>
                    <a:srgbClr val="FFFF00"/>
                  </a:solidFill>
                  <a:latin typeface="Century Gothic" pitchFamily="34" charset="0"/>
                </a:rPr>
                <a:t>3 bonds</a:t>
              </a:r>
            </a:p>
          </p:txBody>
        </p:sp>
        <p:sp>
          <p:nvSpPr>
            <p:cNvPr id="6155" name="AutoShape 10"/>
            <p:cNvSpPr>
              <a:spLocks noChangeArrowheads="1"/>
            </p:cNvSpPr>
            <p:nvPr/>
          </p:nvSpPr>
          <p:spPr bwMode="auto">
            <a:xfrm rot="5400000">
              <a:off x="1536" y="2832"/>
              <a:ext cx="1632" cy="96"/>
            </a:xfrm>
            <a:prstGeom prst="leftArrow">
              <a:avLst>
                <a:gd name="adj1" fmla="val 50000"/>
                <a:gd name="adj2" fmla="val 425000"/>
              </a:avLst>
            </a:prstGeom>
            <a:solidFill>
              <a:srgbClr val="9900CC"/>
            </a:solidFill>
            <a:ln w="9525">
              <a:solidFill>
                <a:schemeClr val="tx1"/>
              </a:solidFill>
              <a:miter lim="800000"/>
              <a:headEnd/>
              <a:tailEnd/>
            </a:ln>
          </p:spPr>
          <p:txBody>
            <a:bodyPr wrap="none" anchor="ctr"/>
            <a:lstStyle/>
            <a:p>
              <a:endParaRPr lang="en-US"/>
            </a:p>
          </p:txBody>
        </p:sp>
        <p:sp>
          <p:nvSpPr>
            <p:cNvPr id="6156" name="Text Box 12"/>
            <p:cNvSpPr txBox="1">
              <a:spLocks noChangeArrowheads="1"/>
            </p:cNvSpPr>
            <p:nvPr/>
          </p:nvSpPr>
          <p:spPr bwMode="auto">
            <a:xfrm>
              <a:off x="720" y="3744"/>
              <a:ext cx="768" cy="231"/>
            </a:xfrm>
            <a:prstGeom prst="rect">
              <a:avLst/>
            </a:prstGeom>
            <a:solidFill>
              <a:srgbClr val="9900CC"/>
            </a:solidFill>
            <a:ln w="9525">
              <a:noFill/>
              <a:miter lim="800000"/>
              <a:headEnd/>
              <a:tailEnd/>
            </a:ln>
          </p:spPr>
          <p:txBody>
            <a:bodyPr>
              <a:spAutoFit/>
            </a:bodyPr>
            <a:lstStyle/>
            <a:p>
              <a:pPr>
                <a:spcBef>
                  <a:spcPct val="50000"/>
                </a:spcBef>
              </a:pPr>
              <a:r>
                <a:rPr lang="en-US">
                  <a:solidFill>
                    <a:srgbClr val="FFFF00"/>
                  </a:solidFill>
                  <a:latin typeface="Century Gothic" pitchFamily="34" charset="0"/>
                </a:rPr>
                <a:t>2 bonds</a:t>
              </a:r>
            </a:p>
          </p:txBody>
        </p:sp>
        <p:sp>
          <p:nvSpPr>
            <p:cNvPr id="6157" name="AutoShape 13"/>
            <p:cNvSpPr>
              <a:spLocks noChangeArrowheads="1"/>
            </p:cNvSpPr>
            <p:nvPr/>
          </p:nvSpPr>
          <p:spPr bwMode="auto">
            <a:xfrm rot="5400000">
              <a:off x="240" y="2832"/>
              <a:ext cx="1632" cy="96"/>
            </a:xfrm>
            <a:prstGeom prst="leftArrow">
              <a:avLst>
                <a:gd name="adj1" fmla="val 50000"/>
                <a:gd name="adj2" fmla="val 425000"/>
              </a:avLst>
            </a:prstGeom>
            <a:solidFill>
              <a:srgbClr val="9900CC"/>
            </a:solidFill>
            <a:ln w="9525">
              <a:solidFill>
                <a:schemeClr val="tx1"/>
              </a:solidFill>
              <a:miter lim="800000"/>
              <a:headEnd/>
              <a:tailEnd/>
            </a:ln>
          </p:spPr>
          <p:txBody>
            <a:bodyPr wrap="none" anchor="ctr"/>
            <a:lstStyle/>
            <a:p>
              <a:endParaRPr lang="en-US"/>
            </a:p>
          </p:txBody>
        </p:sp>
      </p:grpSp>
      <p:sp>
        <p:nvSpPr>
          <p:cNvPr id="13" name="Text Box 5"/>
          <p:cNvSpPr txBox="1">
            <a:spLocks noChangeArrowheads="1"/>
          </p:cNvSpPr>
          <p:nvPr/>
        </p:nvSpPr>
        <p:spPr bwMode="auto">
          <a:xfrm>
            <a:off x="5410200" y="5410200"/>
            <a:ext cx="3200400" cy="461665"/>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a:spAutoFit/>
          </a:bodyPr>
          <a:lstStyle/>
          <a:p>
            <a:pPr>
              <a:spcBef>
                <a:spcPct val="50000"/>
              </a:spcBef>
              <a:defRPr/>
            </a:pPr>
            <a:r>
              <a:rPr lang="en-US" altLang="zh-CN" sz="2000" dirty="0">
                <a:latin typeface="Century Gothic" pitchFamily="34" charset="0"/>
              </a:rPr>
              <a:t> </a:t>
            </a:r>
            <a:r>
              <a:rPr lang="en-US" altLang="zh-CN" sz="2400" b="1" dirty="0">
                <a:latin typeface="Century Gothic" pitchFamily="34" charset="0"/>
              </a:rPr>
              <a:t>A = T	 	C = G</a:t>
            </a:r>
            <a:endParaRPr lang="en-US" sz="2400" b="1" dirty="0">
              <a:latin typeface="Century Gothic" pitchFamily="34" charset="0"/>
            </a:endParaRPr>
          </a:p>
        </p:txBody>
      </p:sp>
      <p:sp>
        <p:nvSpPr>
          <p:cNvPr id="14" name="Line 10"/>
          <p:cNvSpPr>
            <a:spLocks noChangeShapeType="1"/>
          </p:cNvSpPr>
          <p:nvPr/>
        </p:nvSpPr>
        <p:spPr bwMode="auto">
          <a:xfrm>
            <a:off x="7659914" y="5765800"/>
            <a:ext cx="152400" cy="0"/>
          </a:xfrm>
          <a:prstGeom prst="line">
            <a:avLst/>
          </a:prstGeom>
          <a:ln>
            <a:solidFill>
              <a:schemeClr val="bg1"/>
            </a:solidFill>
            <a:headEnd/>
            <a:tailEnd/>
          </a:ln>
        </p:spPr>
        <p:style>
          <a:lnRef idx="3">
            <a:schemeClr val="accent3"/>
          </a:lnRef>
          <a:fillRef idx="0">
            <a:schemeClr val="accent3"/>
          </a:fillRef>
          <a:effectRef idx="2">
            <a:schemeClr val="accent3"/>
          </a:effectRef>
          <a:fontRef idx="minor">
            <a:schemeClr val="tx1"/>
          </a:fontRef>
        </p:style>
        <p:txBody>
          <a:bodyPr/>
          <a:lstStyle/>
          <a:p>
            <a:pPr>
              <a:defRPr/>
            </a:pPr>
            <a:endParaRPr lang="en-US"/>
          </a:p>
        </p:txBody>
      </p:sp>
    </p:spTree>
    <p:extLst>
      <p:ext uri="{BB962C8B-B14F-4D97-AF65-F5344CB8AC3E}">
        <p14:creationId xmlns:p14="http://schemas.microsoft.com/office/powerpoint/2010/main" val="12368366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990600" y="152400"/>
            <a:ext cx="7239000" cy="639763"/>
          </a:xfrm>
          <a:ln>
            <a:solidFill>
              <a:srgbClr val="FFFFFF"/>
            </a:solidFill>
          </a:ln>
        </p:spPr>
        <p:style>
          <a:lnRef idx="2">
            <a:schemeClr val="accent4"/>
          </a:lnRef>
          <a:fillRef idx="1">
            <a:schemeClr val="lt1"/>
          </a:fillRef>
          <a:effectRef idx="0">
            <a:schemeClr val="accent4"/>
          </a:effectRef>
          <a:fontRef idx="minor">
            <a:schemeClr val="dk1"/>
          </a:fontRef>
        </p:style>
        <p:txBody>
          <a:bodyPr/>
          <a:lstStyle/>
          <a:p>
            <a:pPr eaLnBrk="1" hangingPunct="1"/>
            <a:r>
              <a:rPr lang="en-US" sz="2600" b="1" dirty="0">
                <a:solidFill>
                  <a:srgbClr val="000000"/>
                </a:solidFill>
                <a:latin typeface="Century Gothic" pitchFamily="34" charset="0"/>
              </a:rPr>
              <a:t>Direction of DNA Synthesis</a:t>
            </a:r>
          </a:p>
        </p:txBody>
      </p:sp>
      <p:sp>
        <p:nvSpPr>
          <p:cNvPr id="29699" name="Rectangle 3"/>
          <p:cNvSpPr>
            <a:spLocks noGrp="1" noChangeArrowheads="1"/>
          </p:cNvSpPr>
          <p:nvPr>
            <p:ph idx="1"/>
          </p:nvPr>
        </p:nvSpPr>
        <p:spPr>
          <a:xfrm>
            <a:off x="457200" y="914400"/>
            <a:ext cx="8229600" cy="5791200"/>
          </a:xfrm>
        </p:spPr>
        <p:txBody>
          <a:bodyPr/>
          <a:lstStyle/>
          <a:p>
            <a:pPr eaLnBrk="1" hangingPunct="1">
              <a:lnSpc>
                <a:spcPct val="115000"/>
              </a:lnSpc>
              <a:buClr>
                <a:schemeClr val="tx1"/>
              </a:buClr>
            </a:pPr>
            <a:r>
              <a:rPr lang="en-US" altLang="zh-CN" sz="2400" dirty="0">
                <a:solidFill>
                  <a:srgbClr val="000000"/>
                </a:solidFill>
                <a:latin typeface="Century Gothic" pitchFamily="34" charset="0"/>
              </a:rPr>
              <a:t>New DNA strands </a:t>
            </a:r>
            <a:r>
              <a:rPr lang="en-US" altLang="zh-CN" sz="2400" b="1" dirty="0">
                <a:solidFill>
                  <a:srgbClr val="000000"/>
                </a:solidFill>
                <a:latin typeface="Century Gothic" pitchFamily="34" charset="0"/>
              </a:rPr>
              <a:t>always start at the 5’ end and grow in the 3’ direction</a:t>
            </a:r>
            <a:r>
              <a:rPr lang="en-US" altLang="zh-CN" sz="2400" dirty="0">
                <a:solidFill>
                  <a:srgbClr val="000000"/>
                </a:solidFill>
                <a:latin typeface="Century Gothic" pitchFamily="34" charset="0"/>
              </a:rPr>
              <a:t>. </a:t>
            </a:r>
            <a:endParaRPr lang="en-US" altLang="zh-CN" sz="1000" dirty="0">
              <a:solidFill>
                <a:srgbClr val="000000"/>
              </a:solidFill>
              <a:latin typeface="Century Gothic" pitchFamily="34" charset="0"/>
            </a:endParaRPr>
          </a:p>
          <a:p>
            <a:pPr eaLnBrk="1" hangingPunct="1">
              <a:lnSpc>
                <a:spcPct val="115000"/>
              </a:lnSpc>
              <a:buClr>
                <a:schemeClr val="tx1"/>
              </a:buClr>
            </a:pPr>
            <a:r>
              <a:rPr lang="en-US" altLang="zh-CN" sz="2400" dirty="0">
                <a:solidFill>
                  <a:srgbClr val="000000"/>
                </a:solidFill>
                <a:latin typeface="Century Gothic" pitchFamily="34" charset="0"/>
              </a:rPr>
              <a:t>DNA is normally double stranded, and it happens that the two strands run in opposite directions (if one goes 5' to 3' then its complementary partner will run from 3' to 5’)</a:t>
            </a:r>
          </a:p>
          <a:p>
            <a:pPr eaLnBrk="1" hangingPunct="1">
              <a:lnSpc>
                <a:spcPct val="115000"/>
              </a:lnSpc>
              <a:buClr>
                <a:schemeClr val="tx1"/>
              </a:buClr>
            </a:pPr>
            <a:r>
              <a:rPr lang="en-US" altLang="zh-CN" sz="2400" dirty="0">
                <a:solidFill>
                  <a:srgbClr val="000000"/>
                </a:solidFill>
                <a:latin typeface="Century Gothic" pitchFamily="34" charset="0"/>
              </a:rPr>
              <a:t>The strands are said to be </a:t>
            </a:r>
            <a:r>
              <a:rPr lang="en-US" altLang="zh-CN" sz="2400" b="1" dirty="0">
                <a:solidFill>
                  <a:srgbClr val="000000"/>
                </a:solidFill>
                <a:latin typeface="Century Gothic" pitchFamily="34" charset="0"/>
              </a:rPr>
              <a:t>anti-parallel</a:t>
            </a:r>
            <a:r>
              <a:rPr lang="en-US" altLang="zh-CN" sz="2400" dirty="0">
                <a:solidFill>
                  <a:srgbClr val="000000"/>
                </a:solidFill>
                <a:latin typeface="Century Gothic" pitchFamily="34" charset="0"/>
              </a:rPr>
              <a:t>.</a:t>
            </a:r>
          </a:p>
          <a:p>
            <a:pPr eaLnBrk="1" hangingPunct="1">
              <a:lnSpc>
                <a:spcPct val="115000"/>
              </a:lnSpc>
              <a:buClr>
                <a:schemeClr val="tx1"/>
              </a:buClr>
            </a:pPr>
            <a:endParaRPr lang="en-US" sz="2400" dirty="0">
              <a:solidFill>
                <a:srgbClr val="000000"/>
              </a:solidFill>
              <a:latin typeface="Century Gothic" pitchFamily="34" charset="0"/>
            </a:endParaRPr>
          </a:p>
        </p:txBody>
      </p:sp>
      <p:sp>
        <p:nvSpPr>
          <p:cNvPr id="30723" name="Slide Number Placeholder 5"/>
          <p:cNvSpPr>
            <a:spLocks noGrp="1"/>
          </p:cNvSpPr>
          <p:nvPr>
            <p:ph type="sldNum" sz="quarter" idx="12"/>
          </p:nvPr>
        </p:nvSpPr>
        <p:spPr/>
        <p:txBody>
          <a:bodyPr/>
          <a:lstStyle/>
          <a:p>
            <a:pPr>
              <a:defRPr/>
            </a:pPr>
            <a:fld id="{12AEF0C0-802C-495F-B880-7D01CD611F34}" type="slidenum">
              <a:rPr lang="en-US" altLang="en-US"/>
              <a:pPr>
                <a:defRPr/>
              </a:pPr>
              <a:t>26</a:t>
            </a:fld>
            <a:endParaRPr lang="en-US"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394648" y="228600"/>
            <a:ext cx="8382000" cy="609600"/>
          </a:xfrm>
          <a:ln>
            <a:solidFill>
              <a:srgbClr val="FFFFFF"/>
            </a:solidFill>
          </a:ln>
        </p:spPr>
        <p:style>
          <a:lnRef idx="2">
            <a:schemeClr val="accent3"/>
          </a:lnRef>
          <a:fillRef idx="1">
            <a:schemeClr val="lt1"/>
          </a:fillRef>
          <a:effectRef idx="0">
            <a:schemeClr val="accent3"/>
          </a:effectRef>
          <a:fontRef idx="minor">
            <a:schemeClr val="dk1"/>
          </a:fontRef>
        </p:style>
        <p:txBody>
          <a:bodyPr/>
          <a:lstStyle/>
          <a:p>
            <a:pPr eaLnBrk="1" hangingPunct="1"/>
            <a:r>
              <a:rPr lang="en-US" altLang="zh-CN" sz="2600" b="1" u="sng" dirty="0">
                <a:solidFill>
                  <a:srgbClr val="000000"/>
                </a:solidFill>
                <a:latin typeface="Century Gothic" pitchFamily="34" charset="0"/>
              </a:rPr>
              <a:t>The Replication Fork </a:t>
            </a:r>
            <a:r>
              <a:rPr lang="en-US" altLang="zh-CN" sz="2600" b="1" dirty="0">
                <a:solidFill>
                  <a:srgbClr val="000000"/>
                </a:solidFill>
                <a:latin typeface="Century Gothic" pitchFamily="34" charset="0"/>
              </a:rPr>
              <a:t>Is Where the Action Is! </a:t>
            </a:r>
            <a:endParaRPr lang="en-US" sz="2600" b="1" dirty="0">
              <a:solidFill>
                <a:srgbClr val="000000"/>
              </a:solidFill>
              <a:latin typeface="Century Gothic" pitchFamily="34" charset="0"/>
            </a:endParaRPr>
          </a:p>
        </p:txBody>
      </p:sp>
      <p:sp>
        <p:nvSpPr>
          <p:cNvPr id="32771" name="Rectangle 3"/>
          <p:cNvSpPr>
            <a:spLocks noGrp="1" noChangeArrowheads="1"/>
          </p:cNvSpPr>
          <p:nvPr>
            <p:ph idx="1"/>
          </p:nvPr>
        </p:nvSpPr>
        <p:spPr>
          <a:xfrm>
            <a:off x="381000" y="1112837"/>
            <a:ext cx="8458200" cy="5059363"/>
          </a:xfrm>
        </p:spPr>
        <p:txBody>
          <a:bodyPr/>
          <a:lstStyle/>
          <a:p>
            <a:pPr eaLnBrk="1" hangingPunct="1">
              <a:buClr>
                <a:schemeClr val="tx1"/>
              </a:buClr>
            </a:pPr>
            <a:r>
              <a:rPr lang="en-US" altLang="zh-CN" sz="2400" b="1" dirty="0">
                <a:solidFill>
                  <a:srgbClr val="000000"/>
                </a:solidFill>
                <a:latin typeface="Century Gothic" pitchFamily="34" charset="0"/>
              </a:rPr>
              <a:t>The replication fork </a:t>
            </a:r>
            <a:r>
              <a:rPr lang="en-US" altLang="zh-CN" sz="2400" dirty="0">
                <a:solidFill>
                  <a:srgbClr val="000000"/>
                </a:solidFill>
                <a:latin typeface="Century Gothic" pitchFamily="34" charset="0"/>
              </a:rPr>
              <a:t>= the total structure in the region where the DNA molecule is being duplicated. </a:t>
            </a:r>
          </a:p>
          <a:p>
            <a:pPr eaLnBrk="1" hangingPunct="1">
              <a:buClr>
                <a:schemeClr val="tx1"/>
              </a:buClr>
            </a:pPr>
            <a:endParaRPr lang="en-US" altLang="zh-CN" sz="1050" dirty="0">
              <a:solidFill>
                <a:srgbClr val="000000"/>
              </a:solidFill>
              <a:latin typeface="Century Gothic" pitchFamily="34" charset="0"/>
            </a:endParaRPr>
          </a:p>
          <a:p>
            <a:pPr eaLnBrk="1" hangingPunct="1">
              <a:buClr>
                <a:schemeClr val="tx1"/>
              </a:buClr>
            </a:pPr>
            <a:r>
              <a:rPr lang="en-US" altLang="zh-CN" sz="2400" dirty="0">
                <a:solidFill>
                  <a:srgbClr val="000000"/>
                </a:solidFill>
                <a:latin typeface="Century Gothic" pitchFamily="34" charset="0"/>
              </a:rPr>
              <a:t>Includes:</a:t>
            </a:r>
          </a:p>
          <a:p>
            <a:pPr eaLnBrk="1" hangingPunct="1">
              <a:buClr>
                <a:schemeClr val="tx1"/>
              </a:buClr>
              <a:buFontTx/>
              <a:buChar char="-"/>
            </a:pPr>
            <a:r>
              <a:rPr lang="en-US" altLang="zh-CN" sz="2400" dirty="0">
                <a:solidFill>
                  <a:srgbClr val="000000"/>
                </a:solidFill>
                <a:latin typeface="Century Gothic" pitchFamily="34" charset="0"/>
              </a:rPr>
              <a:t>the swivel where the DNA is being twisted by </a:t>
            </a:r>
            <a:r>
              <a:rPr lang="en-US" altLang="zh-CN" sz="2400" b="1" dirty="0">
                <a:solidFill>
                  <a:srgbClr val="000000"/>
                </a:solidFill>
                <a:latin typeface="Century Gothic" pitchFamily="34" charset="0"/>
              </a:rPr>
              <a:t>DNA </a:t>
            </a:r>
            <a:r>
              <a:rPr lang="en-US" altLang="zh-CN" sz="2400" b="1" dirty="0" err="1">
                <a:solidFill>
                  <a:srgbClr val="000000"/>
                </a:solidFill>
                <a:latin typeface="Century Gothic" pitchFamily="34" charset="0"/>
              </a:rPr>
              <a:t>gyrase</a:t>
            </a:r>
            <a:r>
              <a:rPr lang="en-US" altLang="zh-CN" sz="2400" dirty="0">
                <a:solidFill>
                  <a:srgbClr val="000000"/>
                </a:solidFill>
                <a:latin typeface="Century Gothic" pitchFamily="34" charset="0"/>
              </a:rPr>
              <a:t>, </a:t>
            </a:r>
          </a:p>
          <a:p>
            <a:pPr eaLnBrk="1" hangingPunct="1">
              <a:buClr>
                <a:schemeClr val="tx1"/>
              </a:buClr>
              <a:buFontTx/>
              <a:buChar char="-"/>
            </a:pPr>
            <a:r>
              <a:rPr lang="en-US" altLang="zh-CN" sz="2400" dirty="0">
                <a:solidFill>
                  <a:srgbClr val="000000"/>
                </a:solidFill>
                <a:latin typeface="Century Gothic" pitchFamily="34" charset="0"/>
              </a:rPr>
              <a:t>the </a:t>
            </a:r>
            <a:r>
              <a:rPr lang="en-US" altLang="zh-CN" sz="2400" b="1" dirty="0">
                <a:solidFill>
                  <a:srgbClr val="000000"/>
                </a:solidFill>
                <a:latin typeface="Century Gothic" pitchFamily="34" charset="0"/>
              </a:rPr>
              <a:t>helicase</a:t>
            </a:r>
            <a:r>
              <a:rPr lang="en-US" altLang="zh-CN" sz="2400" dirty="0">
                <a:solidFill>
                  <a:srgbClr val="000000"/>
                </a:solidFill>
                <a:latin typeface="Century Gothic" pitchFamily="34" charset="0"/>
              </a:rPr>
              <a:t> following right behind, and </a:t>
            </a:r>
          </a:p>
          <a:p>
            <a:pPr eaLnBrk="1" hangingPunct="1">
              <a:buClr>
                <a:schemeClr val="tx1"/>
              </a:buClr>
              <a:buFontTx/>
              <a:buChar char="-"/>
            </a:pPr>
            <a:r>
              <a:rPr lang="en-US" altLang="zh-CN" sz="2400" dirty="0">
                <a:solidFill>
                  <a:srgbClr val="000000"/>
                </a:solidFill>
                <a:latin typeface="Century Gothic" pitchFamily="34" charset="0"/>
              </a:rPr>
              <a:t>the stretches of single stranded DNA held apart by the </a:t>
            </a:r>
            <a:r>
              <a:rPr lang="en-US" altLang="zh-CN" sz="2400" b="1" dirty="0">
                <a:solidFill>
                  <a:srgbClr val="000000"/>
                </a:solidFill>
                <a:latin typeface="Century Gothic" pitchFamily="34" charset="0"/>
              </a:rPr>
              <a:t>SSBs</a:t>
            </a:r>
            <a:r>
              <a:rPr lang="en-US" altLang="zh-CN" sz="2400" dirty="0">
                <a:solidFill>
                  <a:srgbClr val="000000"/>
                </a:solidFill>
                <a:latin typeface="Century Gothic" pitchFamily="34" charset="0"/>
              </a:rPr>
              <a:t>. </a:t>
            </a:r>
          </a:p>
          <a:p>
            <a:pPr eaLnBrk="1" hangingPunct="1">
              <a:buClr>
                <a:schemeClr val="tx1"/>
              </a:buClr>
            </a:pPr>
            <a:endParaRPr lang="en-US" altLang="zh-CN" sz="1050" dirty="0">
              <a:solidFill>
                <a:srgbClr val="000000"/>
              </a:solidFill>
              <a:latin typeface="Century Gothic" pitchFamily="34" charset="0"/>
            </a:endParaRPr>
          </a:p>
          <a:p>
            <a:pPr eaLnBrk="1" hangingPunct="1">
              <a:buClr>
                <a:schemeClr val="tx1"/>
              </a:buClr>
            </a:pPr>
            <a:r>
              <a:rPr lang="en-US" altLang="zh-CN" sz="2400" dirty="0">
                <a:solidFill>
                  <a:srgbClr val="000000"/>
                </a:solidFill>
                <a:latin typeface="Century Gothic" pitchFamily="34" charset="0"/>
              </a:rPr>
              <a:t>Also has two molecules of </a:t>
            </a:r>
            <a:r>
              <a:rPr lang="en-US" altLang="zh-CN" sz="2400" b="1" dirty="0">
                <a:solidFill>
                  <a:srgbClr val="000000"/>
                </a:solidFill>
                <a:latin typeface="Century Gothic" pitchFamily="34" charset="0"/>
              </a:rPr>
              <a:t>pol III</a:t>
            </a:r>
            <a:r>
              <a:rPr lang="en-US" altLang="zh-CN" sz="2400" dirty="0">
                <a:solidFill>
                  <a:srgbClr val="000000"/>
                </a:solidFill>
                <a:latin typeface="Century Gothic" pitchFamily="34" charset="0"/>
              </a:rPr>
              <a:t> which are busy making two new strands of DNA. The two new strands must be </a:t>
            </a:r>
            <a:r>
              <a:rPr lang="en-US" altLang="zh-CN" sz="2400" dirty="0" err="1">
                <a:solidFill>
                  <a:srgbClr val="000000"/>
                </a:solidFill>
                <a:latin typeface="Century Gothic" pitchFamily="34" charset="0"/>
              </a:rPr>
              <a:t>synthesised</a:t>
            </a:r>
            <a:r>
              <a:rPr lang="en-US" altLang="zh-CN" sz="2400" dirty="0">
                <a:solidFill>
                  <a:srgbClr val="000000"/>
                </a:solidFill>
                <a:latin typeface="Century Gothic" pitchFamily="34" charset="0"/>
              </a:rPr>
              <a:t> in </a:t>
            </a:r>
            <a:r>
              <a:rPr lang="en-US" altLang="zh-CN" sz="2400" b="1" dirty="0">
                <a:solidFill>
                  <a:srgbClr val="000000"/>
                </a:solidFill>
                <a:latin typeface="Century Gothic" pitchFamily="34" charset="0"/>
              </a:rPr>
              <a:t>opposite directions</a:t>
            </a:r>
            <a:r>
              <a:rPr lang="en-US" altLang="zh-CN" sz="2400" dirty="0">
                <a:solidFill>
                  <a:srgbClr val="000000"/>
                </a:solidFill>
                <a:latin typeface="Century Gothic" pitchFamily="34" charset="0"/>
              </a:rPr>
              <a:t>. </a:t>
            </a:r>
            <a:endParaRPr lang="en-US" sz="2400" dirty="0">
              <a:solidFill>
                <a:srgbClr val="000000"/>
              </a:solidFill>
              <a:latin typeface="Century Gothic" pitchFamily="34" charset="0"/>
            </a:endParaRPr>
          </a:p>
        </p:txBody>
      </p:sp>
      <p:sp>
        <p:nvSpPr>
          <p:cNvPr id="33795" name="Slide Number Placeholder 5"/>
          <p:cNvSpPr>
            <a:spLocks noGrp="1"/>
          </p:cNvSpPr>
          <p:nvPr>
            <p:ph type="sldNum" sz="quarter" idx="12"/>
          </p:nvPr>
        </p:nvSpPr>
        <p:spPr/>
        <p:txBody>
          <a:bodyPr/>
          <a:lstStyle/>
          <a:p>
            <a:pPr>
              <a:defRPr/>
            </a:pPr>
            <a:fld id="{B5689F78-F8FC-47FA-8B1E-2AF83EA6797F}" type="slidenum">
              <a:rPr lang="en-US" altLang="en-US"/>
              <a:pPr>
                <a:defRPr/>
              </a:pPr>
              <a:t>27</a:t>
            </a:fld>
            <a:endParaRPr lang="en-US"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Slide Number Placeholder 3"/>
          <p:cNvSpPr>
            <a:spLocks noGrp="1"/>
          </p:cNvSpPr>
          <p:nvPr>
            <p:ph type="sldNum" sz="quarter" idx="12"/>
          </p:nvPr>
        </p:nvSpPr>
        <p:spPr/>
        <p:txBody>
          <a:bodyPr/>
          <a:lstStyle/>
          <a:p>
            <a:pPr>
              <a:defRPr/>
            </a:pPr>
            <a:fld id="{E565457C-AFE3-4A96-ACAD-D0EC447D97F0}" type="slidenum">
              <a:rPr lang="en-US" altLang="en-US"/>
              <a:pPr>
                <a:defRPr/>
              </a:pPr>
              <a:t>28</a:t>
            </a:fld>
            <a:endParaRPr lang="en-US" altLang="en-US"/>
          </a:p>
        </p:txBody>
      </p:sp>
      <p:sp>
        <p:nvSpPr>
          <p:cNvPr id="33796" name="Line 22"/>
          <p:cNvSpPr>
            <a:spLocks noChangeShapeType="1"/>
          </p:cNvSpPr>
          <p:nvPr/>
        </p:nvSpPr>
        <p:spPr bwMode="auto">
          <a:xfrm>
            <a:off x="2493963" y="1276350"/>
            <a:ext cx="2174875" cy="1350963"/>
          </a:xfrm>
          <a:prstGeom prst="line">
            <a:avLst/>
          </a:prstGeom>
          <a:noFill/>
          <a:ln w="38100">
            <a:solidFill>
              <a:srgbClr val="000000"/>
            </a:solidFill>
            <a:round/>
            <a:headEnd/>
            <a:tailEnd/>
          </a:ln>
        </p:spPr>
        <p:txBody>
          <a:bodyPr/>
          <a:lstStyle/>
          <a:p>
            <a:endParaRPr lang="en-US"/>
          </a:p>
        </p:txBody>
      </p:sp>
      <p:sp>
        <p:nvSpPr>
          <p:cNvPr id="33797" name="Line 23"/>
          <p:cNvSpPr>
            <a:spLocks noChangeShapeType="1"/>
          </p:cNvSpPr>
          <p:nvPr/>
        </p:nvSpPr>
        <p:spPr bwMode="auto">
          <a:xfrm>
            <a:off x="4668838" y="2627313"/>
            <a:ext cx="2055812" cy="0"/>
          </a:xfrm>
          <a:prstGeom prst="line">
            <a:avLst/>
          </a:prstGeom>
          <a:noFill/>
          <a:ln w="38100">
            <a:solidFill>
              <a:srgbClr val="000000"/>
            </a:solidFill>
            <a:round/>
            <a:headEnd/>
            <a:tailEnd/>
          </a:ln>
        </p:spPr>
        <p:txBody>
          <a:bodyPr/>
          <a:lstStyle/>
          <a:p>
            <a:endParaRPr lang="en-US"/>
          </a:p>
        </p:txBody>
      </p:sp>
      <p:sp>
        <p:nvSpPr>
          <p:cNvPr id="33798" name="Line 24"/>
          <p:cNvSpPr>
            <a:spLocks noChangeShapeType="1"/>
          </p:cNvSpPr>
          <p:nvPr/>
        </p:nvSpPr>
        <p:spPr bwMode="auto">
          <a:xfrm flipV="1">
            <a:off x="2735263" y="3078163"/>
            <a:ext cx="1933575" cy="1651000"/>
          </a:xfrm>
          <a:prstGeom prst="line">
            <a:avLst/>
          </a:prstGeom>
          <a:noFill/>
          <a:ln w="38100">
            <a:solidFill>
              <a:srgbClr val="000000"/>
            </a:solidFill>
            <a:round/>
            <a:headEnd/>
            <a:tailEnd/>
          </a:ln>
        </p:spPr>
        <p:txBody>
          <a:bodyPr/>
          <a:lstStyle/>
          <a:p>
            <a:endParaRPr lang="en-US"/>
          </a:p>
        </p:txBody>
      </p:sp>
      <p:sp>
        <p:nvSpPr>
          <p:cNvPr id="33799" name="Line 25"/>
          <p:cNvSpPr>
            <a:spLocks noChangeShapeType="1"/>
          </p:cNvSpPr>
          <p:nvPr/>
        </p:nvSpPr>
        <p:spPr bwMode="auto">
          <a:xfrm>
            <a:off x="4668838" y="3078163"/>
            <a:ext cx="2055812" cy="0"/>
          </a:xfrm>
          <a:prstGeom prst="line">
            <a:avLst/>
          </a:prstGeom>
          <a:noFill/>
          <a:ln w="38100">
            <a:solidFill>
              <a:srgbClr val="000000"/>
            </a:solidFill>
            <a:round/>
            <a:headEnd/>
            <a:tailEnd/>
          </a:ln>
        </p:spPr>
        <p:txBody>
          <a:bodyPr/>
          <a:lstStyle/>
          <a:p>
            <a:endParaRPr lang="en-US"/>
          </a:p>
        </p:txBody>
      </p:sp>
      <p:sp>
        <p:nvSpPr>
          <p:cNvPr id="14362" name="Oval 26"/>
          <p:cNvSpPr>
            <a:spLocks noChangeArrowheads="1"/>
          </p:cNvSpPr>
          <p:nvPr/>
        </p:nvSpPr>
        <p:spPr bwMode="auto">
          <a:xfrm>
            <a:off x="4668838" y="2027238"/>
            <a:ext cx="363537" cy="1350962"/>
          </a:xfrm>
          <a:prstGeom prst="ellipse">
            <a:avLst/>
          </a:prstGeom>
          <a:gradFill rotWithShape="0">
            <a:gsLst>
              <a:gs pos="0">
                <a:srgbClr val="FF0000"/>
              </a:gs>
              <a:gs pos="100000">
                <a:srgbClr val="FF0000">
                  <a:gamma/>
                  <a:shade val="46275"/>
                  <a:invGamma/>
                </a:srgbClr>
              </a:gs>
            </a:gsLst>
            <a:path path="rect">
              <a:fillToRect r="100000" b="100000"/>
            </a:path>
          </a:gradFill>
          <a:ln w="9525">
            <a:noFill/>
            <a:round/>
            <a:headEnd/>
            <a:tailEnd/>
          </a:ln>
          <a:effectLst>
            <a:outerShdw dist="107763" dir="2700000" algn="ctr" rotWithShape="0">
              <a:srgbClr val="808080"/>
            </a:outerShdw>
          </a:effectLst>
        </p:spPr>
        <p:txBody>
          <a:bodyPr/>
          <a:lstStyle/>
          <a:p>
            <a:pPr>
              <a:defRPr/>
            </a:pPr>
            <a:endParaRPr lang="en-US"/>
          </a:p>
        </p:txBody>
      </p:sp>
      <p:sp>
        <p:nvSpPr>
          <p:cNvPr id="33801" name="Line 27"/>
          <p:cNvSpPr>
            <a:spLocks noChangeShapeType="1"/>
          </p:cNvSpPr>
          <p:nvPr/>
        </p:nvSpPr>
        <p:spPr bwMode="auto">
          <a:xfrm>
            <a:off x="5032375" y="2627313"/>
            <a:ext cx="0" cy="449262"/>
          </a:xfrm>
          <a:prstGeom prst="line">
            <a:avLst/>
          </a:prstGeom>
          <a:noFill/>
          <a:ln w="28575">
            <a:solidFill>
              <a:srgbClr val="000000"/>
            </a:solidFill>
            <a:round/>
            <a:headEnd/>
            <a:tailEnd/>
          </a:ln>
        </p:spPr>
        <p:txBody>
          <a:bodyPr/>
          <a:lstStyle/>
          <a:p>
            <a:endParaRPr lang="en-US"/>
          </a:p>
        </p:txBody>
      </p:sp>
      <p:sp>
        <p:nvSpPr>
          <p:cNvPr id="33802" name="Line 28"/>
          <p:cNvSpPr>
            <a:spLocks noChangeShapeType="1"/>
          </p:cNvSpPr>
          <p:nvPr/>
        </p:nvSpPr>
        <p:spPr bwMode="auto">
          <a:xfrm>
            <a:off x="5273675" y="2627313"/>
            <a:ext cx="0" cy="449262"/>
          </a:xfrm>
          <a:prstGeom prst="line">
            <a:avLst/>
          </a:prstGeom>
          <a:noFill/>
          <a:ln w="38100">
            <a:solidFill>
              <a:srgbClr val="000000"/>
            </a:solidFill>
            <a:round/>
            <a:headEnd/>
            <a:tailEnd/>
          </a:ln>
        </p:spPr>
        <p:txBody>
          <a:bodyPr/>
          <a:lstStyle/>
          <a:p>
            <a:endParaRPr lang="en-US"/>
          </a:p>
        </p:txBody>
      </p:sp>
      <p:sp>
        <p:nvSpPr>
          <p:cNvPr id="33803" name="Line 29"/>
          <p:cNvSpPr>
            <a:spLocks noChangeShapeType="1"/>
          </p:cNvSpPr>
          <p:nvPr/>
        </p:nvSpPr>
        <p:spPr bwMode="auto">
          <a:xfrm>
            <a:off x="5514975" y="2627313"/>
            <a:ext cx="0" cy="449262"/>
          </a:xfrm>
          <a:prstGeom prst="line">
            <a:avLst/>
          </a:prstGeom>
          <a:noFill/>
          <a:ln w="38100">
            <a:solidFill>
              <a:srgbClr val="000000"/>
            </a:solidFill>
            <a:round/>
            <a:headEnd/>
            <a:tailEnd/>
          </a:ln>
        </p:spPr>
        <p:txBody>
          <a:bodyPr/>
          <a:lstStyle/>
          <a:p>
            <a:endParaRPr lang="en-US"/>
          </a:p>
        </p:txBody>
      </p:sp>
      <p:sp>
        <p:nvSpPr>
          <p:cNvPr id="33804" name="Line 30"/>
          <p:cNvSpPr>
            <a:spLocks noChangeShapeType="1"/>
          </p:cNvSpPr>
          <p:nvPr/>
        </p:nvSpPr>
        <p:spPr bwMode="auto">
          <a:xfrm>
            <a:off x="5757863" y="2627313"/>
            <a:ext cx="0" cy="449262"/>
          </a:xfrm>
          <a:prstGeom prst="line">
            <a:avLst/>
          </a:prstGeom>
          <a:noFill/>
          <a:ln w="38100">
            <a:solidFill>
              <a:srgbClr val="000000"/>
            </a:solidFill>
            <a:round/>
            <a:headEnd/>
            <a:tailEnd/>
          </a:ln>
        </p:spPr>
        <p:txBody>
          <a:bodyPr/>
          <a:lstStyle/>
          <a:p>
            <a:endParaRPr lang="en-US"/>
          </a:p>
        </p:txBody>
      </p:sp>
      <p:sp>
        <p:nvSpPr>
          <p:cNvPr id="33805" name="Line 31"/>
          <p:cNvSpPr>
            <a:spLocks noChangeShapeType="1"/>
          </p:cNvSpPr>
          <p:nvPr/>
        </p:nvSpPr>
        <p:spPr bwMode="auto">
          <a:xfrm>
            <a:off x="5999163" y="2627313"/>
            <a:ext cx="0" cy="449262"/>
          </a:xfrm>
          <a:prstGeom prst="line">
            <a:avLst/>
          </a:prstGeom>
          <a:noFill/>
          <a:ln w="38100">
            <a:solidFill>
              <a:srgbClr val="000000"/>
            </a:solidFill>
            <a:round/>
            <a:headEnd/>
            <a:tailEnd/>
          </a:ln>
        </p:spPr>
        <p:txBody>
          <a:bodyPr/>
          <a:lstStyle/>
          <a:p>
            <a:endParaRPr lang="en-US"/>
          </a:p>
        </p:txBody>
      </p:sp>
      <p:sp>
        <p:nvSpPr>
          <p:cNvPr id="33806" name="Line 32"/>
          <p:cNvSpPr>
            <a:spLocks noChangeShapeType="1"/>
          </p:cNvSpPr>
          <p:nvPr/>
        </p:nvSpPr>
        <p:spPr bwMode="auto">
          <a:xfrm>
            <a:off x="6240463" y="2627313"/>
            <a:ext cx="0" cy="449262"/>
          </a:xfrm>
          <a:prstGeom prst="line">
            <a:avLst/>
          </a:prstGeom>
          <a:noFill/>
          <a:ln w="38100">
            <a:solidFill>
              <a:srgbClr val="000000"/>
            </a:solidFill>
            <a:round/>
            <a:headEnd/>
            <a:tailEnd/>
          </a:ln>
        </p:spPr>
        <p:txBody>
          <a:bodyPr/>
          <a:lstStyle/>
          <a:p>
            <a:endParaRPr lang="en-US"/>
          </a:p>
        </p:txBody>
      </p:sp>
      <p:sp>
        <p:nvSpPr>
          <p:cNvPr id="33807" name="Line 33"/>
          <p:cNvSpPr>
            <a:spLocks noChangeShapeType="1"/>
          </p:cNvSpPr>
          <p:nvPr/>
        </p:nvSpPr>
        <p:spPr bwMode="auto">
          <a:xfrm>
            <a:off x="6481763" y="2627313"/>
            <a:ext cx="0" cy="449262"/>
          </a:xfrm>
          <a:prstGeom prst="line">
            <a:avLst/>
          </a:prstGeom>
          <a:noFill/>
          <a:ln w="38100">
            <a:solidFill>
              <a:srgbClr val="000000"/>
            </a:solidFill>
            <a:round/>
            <a:headEnd/>
            <a:tailEnd/>
          </a:ln>
        </p:spPr>
        <p:txBody>
          <a:bodyPr/>
          <a:lstStyle/>
          <a:p>
            <a:endParaRPr lang="en-US"/>
          </a:p>
        </p:txBody>
      </p:sp>
      <p:sp>
        <p:nvSpPr>
          <p:cNvPr id="33808" name="Line 34"/>
          <p:cNvSpPr>
            <a:spLocks noChangeShapeType="1"/>
          </p:cNvSpPr>
          <p:nvPr/>
        </p:nvSpPr>
        <p:spPr bwMode="auto">
          <a:xfrm flipH="1">
            <a:off x="3581400" y="2027238"/>
            <a:ext cx="120650" cy="149225"/>
          </a:xfrm>
          <a:prstGeom prst="line">
            <a:avLst/>
          </a:prstGeom>
          <a:noFill/>
          <a:ln w="38100">
            <a:solidFill>
              <a:srgbClr val="000000"/>
            </a:solidFill>
            <a:round/>
            <a:headEnd/>
            <a:tailEnd/>
          </a:ln>
        </p:spPr>
        <p:txBody>
          <a:bodyPr/>
          <a:lstStyle/>
          <a:p>
            <a:endParaRPr lang="en-US"/>
          </a:p>
        </p:txBody>
      </p:sp>
      <p:sp>
        <p:nvSpPr>
          <p:cNvPr id="33809" name="Line 35"/>
          <p:cNvSpPr>
            <a:spLocks noChangeShapeType="1"/>
          </p:cNvSpPr>
          <p:nvPr/>
        </p:nvSpPr>
        <p:spPr bwMode="auto">
          <a:xfrm flipH="1">
            <a:off x="2644775" y="1425575"/>
            <a:ext cx="120650" cy="150813"/>
          </a:xfrm>
          <a:prstGeom prst="line">
            <a:avLst/>
          </a:prstGeom>
          <a:noFill/>
          <a:ln w="38100">
            <a:solidFill>
              <a:srgbClr val="000000"/>
            </a:solidFill>
            <a:round/>
            <a:headEnd/>
            <a:tailEnd/>
          </a:ln>
        </p:spPr>
        <p:txBody>
          <a:bodyPr/>
          <a:lstStyle/>
          <a:p>
            <a:endParaRPr lang="en-US"/>
          </a:p>
        </p:txBody>
      </p:sp>
      <p:sp>
        <p:nvSpPr>
          <p:cNvPr id="33810" name="Line 36"/>
          <p:cNvSpPr>
            <a:spLocks noChangeShapeType="1"/>
          </p:cNvSpPr>
          <p:nvPr/>
        </p:nvSpPr>
        <p:spPr bwMode="auto">
          <a:xfrm flipH="1">
            <a:off x="2855913" y="1576388"/>
            <a:ext cx="122237" cy="149225"/>
          </a:xfrm>
          <a:prstGeom prst="line">
            <a:avLst/>
          </a:prstGeom>
          <a:noFill/>
          <a:ln w="38100">
            <a:solidFill>
              <a:srgbClr val="000000"/>
            </a:solidFill>
            <a:round/>
            <a:headEnd/>
            <a:tailEnd/>
          </a:ln>
        </p:spPr>
        <p:txBody>
          <a:bodyPr/>
          <a:lstStyle/>
          <a:p>
            <a:endParaRPr lang="en-US"/>
          </a:p>
        </p:txBody>
      </p:sp>
      <p:sp>
        <p:nvSpPr>
          <p:cNvPr id="33811" name="Line 37"/>
          <p:cNvSpPr>
            <a:spLocks noChangeShapeType="1"/>
          </p:cNvSpPr>
          <p:nvPr/>
        </p:nvSpPr>
        <p:spPr bwMode="auto">
          <a:xfrm flipH="1">
            <a:off x="3098800" y="1725613"/>
            <a:ext cx="120650" cy="150812"/>
          </a:xfrm>
          <a:prstGeom prst="line">
            <a:avLst/>
          </a:prstGeom>
          <a:noFill/>
          <a:ln w="38100">
            <a:solidFill>
              <a:srgbClr val="000000"/>
            </a:solidFill>
            <a:round/>
            <a:headEnd/>
            <a:tailEnd/>
          </a:ln>
        </p:spPr>
        <p:txBody>
          <a:bodyPr/>
          <a:lstStyle/>
          <a:p>
            <a:endParaRPr lang="en-US"/>
          </a:p>
        </p:txBody>
      </p:sp>
      <p:sp>
        <p:nvSpPr>
          <p:cNvPr id="33812" name="Line 38"/>
          <p:cNvSpPr>
            <a:spLocks noChangeShapeType="1"/>
          </p:cNvSpPr>
          <p:nvPr/>
        </p:nvSpPr>
        <p:spPr bwMode="auto">
          <a:xfrm flipH="1">
            <a:off x="3340100" y="1876425"/>
            <a:ext cx="120650" cy="149225"/>
          </a:xfrm>
          <a:prstGeom prst="line">
            <a:avLst/>
          </a:prstGeom>
          <a:noFill/>
          <a:ln w="38100">
            <a:solidFill>
              <a:srgbClr val="000000"/>
            </a:solidFill>
            <a:round/>
            <a:headEnd/>
            <a:tailEnd/>
          </a:ln>
        </p:spPr>
        <p:txBody>
          <a:bodyPr/>
          <a:lstStyle/>
          <a:p>
            <a:endParaRPr lang="en-US"/>
          </a:p>
        </p:txBody>
      </p:sp>
      <p:sp>
        <p:nvSpPr>
          <p:cNvPr id="33813" name="Line 39"/>
          <p:cNvSpPr>
            <a:spLocks noChangeShapeType="1"/>
          </p:cNvSpPr>
          <p:nvPr/>
        </p:nvSpPr>
        <p:spPr bwMode="auto">
          <a:xfrm flipH="1">
            <a:off x="3822700" y="2176463"/>
            <a:ext cx="122238" cy="150812"/>
          </a:xfrm>
          <a:prstGeom prst="line">
            <a:avLst/>
          </a:prstGeom>
          <a:noFill/>
          <a:ln w="38100">
            <a:solidFill>
              <a:srgbClr val="000000"/>
            </a:solidFill>
            <a:round/>
            <a:headEnd/>
            <a:tailEnd/>
          </a:ln>
        </p:spPr>
        <p:txBody>
          <a:bodyPr/>
          <a:lstStyle/>
          <a:p>
            <a:endParaRPr lang="en-US"/>
          </a:p>
        </p:txBody>
      </p:sp>
      <p:sp>
        <p:nvSpPr>
          <p:cNvPr id="33814" name="Line 40"/>
          <p:cNvSpPr>
            <a:spLocks noChangeShapeType="1"/>
          </p:cNvSpPr>
          <p:nvPr/>
        </p:nvSpPr>
        <p:spPr bwMode="auto">
          <a:xfrm flipH="1">
            <a:off x="4065588" y="2327275"/>
            <a:ext cx="120650" cy="149225"/>
          </a:xfrm>
          <a:prstGeom prst="line">
            <a:avLst/>
          </a:prstGeom>
          <a:noFill/>
          <a:ln w="38100">
            <a:solidFill>
              <a:srgbClr val="000000"/>
            </a:solidFill>
            <a:round/>
            <a:headEnd/>
            <a:tailEnd/>
          </a:ln>
        </p:spPr>
        <p:txBody>
          <a:bodyPr/>
          <a:lstStyle/>
          <a:p>
            <a:endParaRPr lang="en-US"/>
          </a:p>
        </p:txBody>
      </p:sp>
      <p:sp>
        <p:nvSpPr>
          <p:cNvPr id="33815" name="Line 41"/>
          <p:cNvSpPr>
            <a:spLocks noChangeShapeType="1"/>
          </p:cNvSpPr>
          <p:nvPr/>
        </p:nvSpPr>
        <p:spPr bwMode="auto">
          <a:xfrm flipH="1">
            <a:off x="4306888" y="2476500"/>
            <a:ext cx="120650" cy="150813"/>
          </a:xfrm>
          <a:prstGeom prst="line">
            <a:avLst/>
          </a:prstGeom>
          <a:noFill/>
          <a:ln w="38100">
            <a:solidFill>
              <a:srgbClr val="000000"/>
            </a:solidFill>
            <a:round/>
            <a:headEnd/>
            <a:tailEnd/>
          </a:ln>
        </p:spPr>
        <p:txBody>
          <a:bodyPr/>
          <a:lstStyle/>
          <a:p>
            <a:endParaRPr lang="en-US"/>
          </a:p>
        </p:txBody>
      </p:sp>
      <p:sp>
        <p:nvSpPr>
          <p:cNvPr id="14378" name="Oval 42"/>
          <p:cNvSpPr>
            <a:spLocks noChangeArrowheads="1"/>
          </p:cNvSpPr>
          <p:nvPr/>
        </p:nvSpPr>
        <p:spPr bwMode="auto">
          <a:xfrm>
            <a:off x="4306888" y="2327275"/>
            <a:ext cx="120650" cy="149225"/>
          </a:xfrm>
          <a:prstGeom prst="ellipse">
            <a:avLst/>
          </a:prstGeom>
          <a:solidFill>
            <a:srgbClr val="0000FF"/>
          </a:solidFill>
          <a:ln w="38100">
            <a:noFill/>
            <a:round/>
            <a:headEnd/>
            <a:tailEnd/>
          </a:ln>
          <a:effectLst>
            <a:outerShdw dist="35921" dir="2700000" algn="ctr" rotWithShape="0">
              <a:srgbClr val="808080"/>
            </a:outerShdw>
          </a:effectLst>
        </p:spPr>
        <p:txBody>
          <a:bodyPr/>
          <a:lstStyle/>
          <a:p>
            <a:pPr>
              <a:defRPr/>
            </a:pPr>
            <a:endParaRPr lang="en-US"/>
          </a:p>
        </p:txBody>
      </p:sp>
      <p:sp>
        <p:nvSpPr>
          <p:cNvPr id="14379" name="Oval 43"/>
          <p:cNvSpPr>
            <a:spLocks noChangeArrowheads="1"/>
          </p:cNvSpPr>
          <p:nvPr/>
        </p:nvSpPr>
        <p:spPr bwMode="auto">
          <a:xfrm>
            <a:off x="4038600" y="2209800"/>
            <a:ext cx="120650" cy="150813"/>
          </a:xfrm>
          <a:prstGeom prst="ellipse">
            <a:avLst/>
          </a:prstGeom>
          <a:solidFill>
            <a:srgbClr val="0000FF"/>
          </a:solidFill>
          <a:ln w="38100">
            <a:noFill/>
            <a:round/>
            <a:headEnd/>
            <a:tailEnd/>
          </a:ln>
          <a:effectLst>
            <a:outerShdw dist="35921" dir="2700000" algn="ctr" rotWithShape="0">
              <a:srgbClr val="808080"/>
            </a:outerShdw>
          </a:effectLst>
        </p:spPr>
        <p:txBody>
          <a:bodyPr/>
          <a:lstStyle/>
          <a:p>
            <a:pPr>
              <a:defRPr/>
            </a:pPr>
            <a:endParaRPr lang="en-US"/>
          </a:p>
        </p:txBody>
      </p:sp>
      <p:sp>
        <p:nvSpPr>
          <p:cNvPr id="33818" name="Oval 44"/>
          <p:cNvSpPr>
            <a:spLocks noChangeArrowheads="1"/>
          </p:cNvSpPr>
          <p:nvPr/>
        </p:nvSpPr>
        <p:spPr bwMode="auto">
          <a:xfrm>
            <a:off x="4548188" y="2476500"/>
            <a:ext cx="120650" cy="150813"/>
          </a:xfrm>
          <a:prstGeom prst="ellipse">
            <a:avLst/>
          </a:prstGeom>
          <a:solidFill>
            <a:srgbClr val="0000FF"/>
          </a:solidFill>
          <a:ln w="9525">
            <a:noFill/>
            <a:round/>
            <a:headEnd/>
            <a:tailEnd/>
          </a:ln>
        </p:spPr>
        <p:txBody>
          <a:bodyPr/>
          <a:lstStyle/>
          <a:p>
            <a:endParaRPr lang="en-US"/>
          </a:p>
        </p:txBody>
      </p:sp>
      <p:sp>
        <p:nvSpPr>
          <p:cNvPr id="14381" name="Oval 45"/>
          <p:cNvSpPr>
            <a:spLocks noChangeArrowheads="1"/>
          </p:cNvSpPr>
          <p:nvPr/>
        </p:nvSpPr>
        <p:spPr bwMode="auto">
          <a:xfrm>
            <a:off x="4494213" y="3074988"/>
            <a:ext cx="120650" cy="149225"/>
          </a:xfrm>
          <a:prstGeom prst="ellipse">
            <a:avLst/>
          </a:prstGeom>
          <a:solidFill>
            <a:srgbClr val="0000FF"/>
          </a:solidFill>
          <a:ln w="9525">
            <a:noFill/>
            <a:round/>
            <a:headEnd/>
            <a:tailEnd/>
          </a:ln>
          <a:effectLst>
            <a:outerShdw dist="35921" dir="2700000" algn="ctr" rotWithShape="0">
              <a:srgbClr val="808080"/>
            </a:outerShdw>
          </a:effectLst>
        </p:spPr>
        <p:txBody>
          <a:bodyPr/>
          <a:lstStyle/>
          <a:p>
            <a:pPr>
              <a:defRPr/>
            </a:pPr>
            <a:endParaRPr lang="en-US"/>
          </a:p>
        </p:txBody>
      </p:sp>
      <p:sp>
        <p:nvSpPr>
          <p:cNvPr id="14382" name="Oval 46"/>
          <p:cNvSpPr>
            <a:spLocks noChangeArrowheads="1"/>
          </p:cNvSpPr>
          <p:nvPr/>
        </p:nvSpPr>
        <p:spPr bwMode="auto">
          <a:xfrm flipH="1" flipV="1">
            <a:off x="4306888" y="3227388"/>
            <a:ext cx="120650" cy="150812"/>
          </a:xfrm>
          <a:prstGeom prst="ellipse">
            <a:avLst/>
          </a:prstGeom>
          <a:gradFill rotWithShape="0">
            <a:gsLst>
              <a:gs pos="0">
                <a:srgbClr val="0000FF"/>
              </a:gs>
              <a:gs pos="100000">
                <a:srgbClr val="0000FF">
                  <a:gamma/>
                  <a:shade val="46275"/>
                  <a:invGamma/>
                </a:srgbClr>
              </a:gs>
            </a:gsLst>
            <a:path path="rect">
              <a:fillToRect r="100000" b="100000"/>
            </a:path>
          </a:gradFill>
          <a:ln w="9525">
            <a:noFill/>
            <a:round/>
            <a:headEnd/>
            <a:tailEnd/>
          </a:ln>
          <a:effectLst>
            <a:outerShdw dist="35921" dir="2700000" algn="ctr" rotWithShape="0">
              <a:srgbClr val="808080"/>
            </a:outerShdw>
          </a:effectLst>
        </p:spPr>
        <p:txBody>
          <a:bodyPr/>
          <a:lstStyle/>
          <a:p>
            <a:pPr>
              <a:defRPr/>
            </a:pPr>
            <a:endParaRPr lang="en-US"/>
          </a:p>
        </p:txBody>
      </p:sp>
      <p:sp>
        <p:nvSpPr>
          <p:cNvPr id="14383" name="Oval 47"/>
          <p:cNvSpPr>
            <a:spLocks noChangeArrowheads="1"/>
          </p:cNvSpPr>
          <p:nvPr/>
        </p:nvSpPr>
        <p:spPr bwMode="auto">
          <a:xfrm flipH="1">
            <a:off x="4132263" y="3373438"/>
            <a:ext cx="120650" cy="150812"/>
          </a:xfrm>
          <a:prstGeom prst="ellipse">
            <a:avLst/>
          </a:prstGeom>
          <a:gradFill rotWithShape="0">
            <a:gsLst>
              <a:gs pos="0">
                <a:srgbClr val="0000FF"/>
              </a:gs>
              <a:gs pos="100000">
                <a:srgbClr val="0000FF">
                  <a:gamma/>
                  <a:shade val="46275"/>
                  <a:invGamma/>
                </a:srgbClr>
              </a:gs>
            </a:gsLst>
            <a:path path="rect">
              <a:fillToRect r="100000" b="100000"/>
            </a:path>
          </a:gradFill>
          <a:ln w="9525">
            <a:noFill/>
            <a:round/>
            <a:headEnd/>
            <a:tailEnd/>
          </a:ln>
          <a:effectLst>
            <a:outerShdw dist="35921" dir="2700000" algn="ctr" rotWithShape="0">
              <a:srgbClr val="808080"/>
            </a:outerShdw>
          </a:effectLst>
        </p:spPr>
        <p:txBody>
          <a:bodyPr/>
          <a:lstStyle/>
          <a:p>
            <a:pPr>
              <a:defRPr/>
            </a:pPr>
            <a:endParaRPr lang="en-US"/>
          </a:p>
        </p:txBody>
      </p:sp>
      <p:sp>
        <p:nvSpPr>
          <p:cNvPr id="33822" name="Line 48"/>
          <p:cNvSpPr>
            <a:spLocks noChangeShapeType="1"/>
          </p:cNvSpPr>
          <p:nvPr/>
        </p:nvSpPr>
        <p:spPr bwMode="auto">
          <a:xfrm>
            <a:off x="2493963" y="1725613"/>
            <a:ext cx="1087437" cy="600075"/>
          </a:xfrm>
          <a:prstGeom prst="line">
            <a:avLst/>
          </a:prstGeom>
          <a:noFill/>
          <a:ln w="57150">
            <a:solidFill>
              <a:srgbClr val="FF6600"/>
            </a:solidFill>
            <a:round/>
            <a:headEnd/>
            <a:tailEnd type="triangle" w="med" len="med"/>
          </a:ln>
        </p:spPr>
        <p:txBody>
          <a:bodyPr/>
          <a:lstStyle/>
          <a:p>
            <a:endParaRPr lang="en-US"/>
          </a:p>
        </p:txBody>
      </p:sp>
      <p:sp>
        <p:nvSpPr>
          <p:cNvPr id="33823" name="Line 49"/>
          <p:cNvSpPr>
            <a:spLocks noChangeShapeType="1"/>
          </p:cNvSpPr>
          <p:nvPr/>
        </p:nvSpPr>
        <p:spPr bwMode="auto">
          <a:xfrm flipH="1">
            <a:off x="3425825" y="3190875"/>
            <a:ext cx="603250" cy="450850"/>
          </a:xfrm>
          <a:prstGeom prst="line">
            <a:avLst/>
          </a:prstGeom>
          <a:noFill/>
          <a:ln w="57150">
            <a:solidFill>
              <a:srgbClr val="00CCFF"/>
            </a:solidFill>
            <a:round/>
            <a:headEnd/>
            <a:tailEnd type="triangle" w="med" len="med"/>
          </a:ln>
        </p:spPr>
        <p:txBody>
          <a:bodyPr/>
          <a:lstStyle/>
          <a:p>
            <a:endParaRPr lang="en-US"/>
          </a:p>
        </p:txBody>
      </p:sp>
      <p:sp>
        <p:nvSpPr>
          <p:cNvPr id="33824" name="Text Box 51"/>
          <p:cNvSpPr txBox="1">
            <a:spLocks noChangeArrowheads="1"/>
          </p:cNvSpPr>
          <p:nvPr/>
        </p:nvSpPr>
        <p:spPr bwMode="auto">
          <a:xfrm>
            <a:off x="2855913" y="3581400"/>
            <a:ext cx="496887" cy="246063"/>
          </a:xfrm>
          <a:prstGeom prst="rect">
            <a:avLst/>
          </a:prstGeom>
          <a:solidFill>
            <a:srgbClr val="FFFFFF"/>
          </a:solidFill>
          <a:ln w="38100">
            <a:solidFill>
              <a:srgbClr val="FFFFFF"/>
            </a:solidFill>
            <a:miter lim="800000"/>
            <a:headEnd/>
            <a:tailEnd/>
          </a:ln>
        </p:spPr>
        <p:txBody>
          <a:bodyPr/>
          <a:lstStyle/>
          <a:p>
            <a:r>
              <a:rPr lang="en-US" sz="1600" b="1">
                <a:latin typeface="Times New Roman" pitchFamily="18" charset="0"/>
              </a:rPr>
              <a:t>5’</a:t>
            </a:r>
            <a:endParaRPr lang="en-US" sz="1600"/>
          </a:p>
        </p:txBody>
      </p:sp>
      <p:sp>
        <p:nvSpPr>
          <p:cNvPr id="33825" name="Text Box 52"/>
          <p:cNvSpPr txBox="1">
            <a:spLocks noChangeArrowheads="1"/>
          </p:cNvSpPr>
          <p:nvPr/>
        </p:nvSpPr>
        <p:spPr bwMode="auto">
          <a:xfrm>
            <a:off x="6724650" y="2327275"/>
            <a:ext cx="590550" cy="263525"/>
          </a:xfrm>
          <a:prstGeom prst="rect">
            <a:avLst/>
          </a:prstGeom>
          <a:solidFill>
            <a:srgbClr val="FFFFFF"/>
          </a:solidFill>
          <a:ln w="9525">
            <a:solidFill>
              <a:srgbClr val="FFFFFF"/>
            </a:solidFill>
            <a:miter lim="800000"/>
            <a:headEnd/>
            <a:tailEnd/>
          </a:ln>
        </p:spPr>
        <p:txBody>
          <a:bodyPr/>
          <a:lstStyle/>
          <a:p>
            <a:r>
              <a:rPr lang="en-US" sz="1600" b="1">
                <a:latin typeface="Times New Roman" pitchFamily="18" charset="0"/>
              </a:rPr>
              <a:t>5’</a:t>
            </a:r>
            <a:endParaRPr lang="en-US" sz="1600"/>
          </a:p>
        </p:txBody>
      </p:sp>
      <p:sp>
        <p:nvSpPr>
          <p:cNvPr id="33826" name="Text Box 53"/>
          <p:cNvSpPr txBox="1">
            <a:spLocks noChangeArrowheads="1"/>
          </p:cNvSpPr>
          <p:nvPr/>
        </p:nvSpPr>
        <p:spPr bwMode="auto">
          <a:xfrm>
            <a:off x="3944938" y="2927350"/>
            <a:ext cx="361950" cy="300038"/>
          </a:xfrm>
          <a:prstGeom prst="rect">
            <a:avLst/>
          </a:prstGeom>
          <a:noFill/>
          <a:ln w="9525">
            <a:noFill/>
            <a:miter lim="800000"/>
            <a:headEnd/>
            <a:tailEnd/>
          </a:ln>
        </p:spPr>
        <p:txBody>
          <a:bodyPr/>
          <a:lstStyle/>
          <a:p>
            <a:r>
              <a:rPr lang="en-US" sz="1600" b="1">
                <a:latin typeface="Times New Roman" pitchFamily="18" charset="0"/>
              </a:rPr>
              <a:t>5’</a:t>
            </a:r>
            <a:endParaRPr lang="en-US" sz="1600"/>
          </a:p>
        </p:txBody>
      </p:sp>
      <p:sp>
        <p:nvSpPr>
          <p:cNvPr id="33827" name="Text Box 54"/>
          <p:cNvSpPr txBox="1">
            <a:spLocks noChangeArrowheads="1"/>
          </p:cNvSpPr>
          <p:nvPr/>
        </p:nvSpPr>
        <p:spPr bwMode="auto">
          <a:xfrm>
            <a:off x="2132013" y="1600200"/>
            <a:ext cx="458787" cy="276225"/>
          </a:xfrm>
          <a:prstGeom prst="rect">
            <a:avLst/>
          </a:prstGeom>
          <a:solidFill>
            <a:srgbClr val="FFFFFF"/>
          </a:solidFill>
          <a:ln w="38100">
            <a:solidFill>
              <a:srgbClr val="FFFFFF"/>
            </a:solidFill>
            <a:miter lim="800000"/>
            <a:headEnd/>
            <a:tailEnd/>
          </a:ln>
        </p:spPr>
        <p:txBody>
          <a:bodyPr/>
          <a:lstStyle/>
          <a:p>
            <a:r>
              <a:rPr lang="en-US" sz="1600" b="1">
                <a:latin typeface="Times New Roman" pitchFamily="18" charset="0"/>
              </a:rPr>
              <a:t>5’</a:t>
            </a:r>
            <a:endParaRPr lang="en-US" sz="1600"/>
          </a:p>
        </p:txBody>
      </p:sp>
      <p:sp>
        <p:nvSpPr>
          <p:cNvPr id="33828" name="Text Box 55"/>
          <p:cNvSpPr txBox="1">
            <a:spLocks noChangeArrowheads="1"/>
          </p:cNvSpPr>
          <p:nvPr/>
        </p:nvSpPr>
        <p:spPr bwMode="auto">
          <a:xfrm>
            <a:off x="6724650" y="2895600"/>
            <a:ext cx="514350" cy="331788"/>
          </a:xfrm>
          <a:prstGeom prst="rect">
            <a:avLst/>
          </a:prstGeom>
          <a:solidFill>
            <a:srgbClr val="FFFFFF"/>
          </a:solidFill>
          <a:ln w="9525">
            <a:solidFill>
              <a:srgbClr val="FFFFFF"/>
            </a:solidFill>
            <a:miter lim="800000"/>
            <a:headEnd/>
            <a:tailEnd/>
          </a:ln>
        </p:spPr>
        <p:txBody>
          <a:bodyPr/>
          <a:lstStyle/>
          <a:p>
            <a:r>
              <a:rPr lang="en-US" sz="1600" b="1">
                <a:latin typeface="Times New Roman" pitchFamily="18" charset="0"/>
              </a:rPr>
              <a:t>3’</a:t>
            </a:r>
            <a:endParaRPr lang="en-US" sz="1600"/>
          </a:p>
        </p:txBody>
      </p:sp>
      <p:sp>
        <p:nvSpPr>
          <p:cNvPr id="33829" name="Text Box 56"/>
          <p:cNvSpPr txBox="1">
            <a:spLocks noChangeArrowheads="1"/>
          </p:cNvSpPr>
          <p:nvPr/>
        </p:nvSpPr>
        <p:spPr bwMode="auto">
          <a:xfrm>
            <a:off x="3460750" y="2362200"/>
            <a:ext cx="501650" cy="265113"/>
          </a:xfrm>
          <a:prstGeom prst="rect">
            <a:avLst/>
          </a:prstGeom>
          <a:noFill/>
          <a:ln w="38100">
            <a:solidFill>
              <a:srgbClr val="FFFFFF"/>
            </a:solidFill>
            <a:miter lim="800000"/>
            <a:headEnd/>
            <a:tailEnd/>
          </a:ln>
        </p:spPr>
        <p:txBody>
          <a:bodyPr/>
          <a:lstStyle/>
          <a:p>
            <a:r>
              <a:rPr lang="en-US" sz="1600" b="1">
                <a:latin typeface="Times New Roman" pitchFamily="18" charset="0"/>
              </a:rPr>
              <a:t>3’</a:t>
            </a:r>
            <a:endParaRPr lang="en-US" sz="1600" b="1"/>
          </a:p>
        </p:txBody>
      </p:sp>
      <p:sp>
        <p:nvSpPr>
          <p:cNvPr id="33830" name="Text Box 57"/>
          <p:cNvSpPr txBox="1">
            <a:spLocks noChangeArrowheads="1"/>
          </p:cNvSpPr>
          <p:nvPr/>
        </p:nvSpPr>
        <p:spPr bwMode="auto">
          <a:xfrm>
            <a:off x="3251200" y="3276600"/>
            <a:ext cx="482600" cy="341313"/>
          </a:xfrm>
          <a:prstGeom prst="rect">
            <a:avLst/>
          </a:prstGeom>
          <a:noFill/>
          <a:ln w="38100">
            <a:noFill/>
            <a:miter lim="800000"/>
            <a:headEnd/>
            <a:tailEnd/>
          </a:ln>
        </p:spPr>
        <p:txBody>
          <a:bodyPr/>
          <a:lstStyle/>
          <a:p>
            <a:r>
              <a:rPr lang="en-US" sz="1600" b="1">
                <a:latin typeface="Times New Roman" pitchFamily="18" charset="0"/>
              </a:rPr>
              <a:t>3’</a:t>
            </a:r>
            <a:endParaRPr lang="en-US" sz="1600"/>
          </a:p>
        </p:txBody>
      </p:sp>
      <p:sp>
        <p:nvSpPr>
          <p:cNvPr id="33831" name="Text Box 58"/>
          <p:cNvSpPr txBox="1">
            <a:spLocks noChangeArrowheads="1"/>
          </p:cNvSpPr>
          <p:nvPr/>
        </p:nvSpPr>
        <p:spPr bwMode="auto">
          <a:xfrm>
            <a:off x="2252663" y="4114800"/>
            <a:ext cx="414337" cy="314325"/>
          </a:xfrm>
          <a:prstGeom prst="rect">
            <a:avLst/>
          </a:prstGeom>
          <a:solidFill>
            <a:srgbClr val="FFFFFF"/>
          </a:solidFill>
          <a:ln w="9525">
            <a:solidFill>
              <a:srgbClr val="FFFFFF"/>
            </a:solidFill>
            <a:miter lim="800000"/>
            <a:headEnd/>
            <a:tailEnd/>
          </a:ln>
        </p:spPr>
        <p:txBody>
          <a:bodyPr/>
          <a:lstStyle/>
          <a:p>
            <a:r>
              <a:rPr lang="en-US" sz="1600" b="1">
                <a:latin typeface="Times New Roman" pitchFamily="18" charset="0"/>
              </a:rPr>
              <a:t>3’</a:t>
            </a:r>
            <a:endParaRPr lang="en-US" sz="1600"/>
          </a:p>
        </p:txBody>
      </p:sp>
      <p:sp>
        <p:nvSpPr>
          <p:cNvPr id="33832" name="Text Box 59"/>
          <p:cNvSpPr txBox="1">
            <a:spLocks noChangeArrowheads="1"/>
          </p:cNvSpPr>
          <p:nvPr/>
        </p:nvSpPr>
        <p:spPr bwMode="auto">
          <a:xfrm>
            <a:off x="2493963" y="4724400"/>
            <a:ext cx="554037" cy="304800"/>
          </a:xfrm>
          <a:prstGeom prst="rect">
            <a:avLst/>
          </a:prstGeom>
          <a:solidFill>
            <a:srgbClr val="FFFFFF"/>
          </a:solidFill>
          <a:ln w="9525">
            <a:solidFill>
              <a:srgbClr val="FFFFFF"/>
            </a:solidFill>
            <a:miter lim="800000"/>
            <a:headEnd/>
            <a:tailEnd/>
          </a:ln>
        </p:spPr>
        <p:txBody>
          <a:bodyPr/>
          <a:lstStyle/>
          <a:p>
            <a:r>
              <a:rPr lang="en-US" sz="1600" b="1">
                <a:latin typeface="Times New Roman" pitchFamily="18" charset="0"/>
              </a:rPr>
              <a:t>5’</a:t>
            </a:r>
            <a:endParaRPr lang="en-US" sz="1600"/>
          </a:p>
        </p:txBody>
      </p:sp>
      <p:sp>
        <p:nvSpPr>
          <p:cNvPr id="33833" name="Text Box 60"/>
          <p:cNvSpPr txBox="1">
            <a:spLocks noChangeArrowheads="1"/>
          </p:cNvSpPr>
          <p:nvPr/>
        </p:nvSpPr>
        <p:spPr bwMode="auto">
          <a:xfrm>
            <a:off x="2133600" y="990600"/>
            <a:ext cx="458788" cy="284163"/>
          </a:xfrm>
          <a:prstGeom prst="rect">
            <a:avLst/>
          </a:prstGeom>
          <a:solidFill>
            <a:srgbClr val="FFFFFF"/>
          </a:solidFill>
          <a:ln w="38100">
            <a:solidFill>
              <a:srgbClr val="FFFFFF"/>
            </a:solidFill>
            <a:miter lim="800000"/>
            <a:headEnd/>
            <a:tailEnd/>
          </a:ln>
        </p:spPr>
        <p:txBody>
          <a:bodyPr/>
          <a:lstStyle/>
          <a:p>
            <a:r>
              <a:rPr lang="en-US" sz="1600" b="1">
                <a:latin typeface="Times New Roman" pitchFamily="18" charset="0"/>
              </a:rPr>
              <a:t>3’</a:t>
            </a:r>
            <a:endParaRPr lang="en-US" sz="1600"/>
          </a:p>
        </p:txBody>
      </p:sp>
      <p:sp>
        <p:nvSpPr>
          <p:cNvPr id="33834" name="Text Box 61"/>
          <p:cNvSpPr txBox="1">
            <a:spLocks noChangeArrowheads="1"/>
          </p:cNvSpPr>
          <p:nvPr/>
        </p:nvSpPr>
        <p:spPr bwMode="auto">
          <a:xfrm>
            <a:off x="3944938" y="1547813"/>
            <a:ext cx="627062" cy="152400"/>
          </a:xfrm>
          <a:prstGeom prst="rect">
            <a:avLst/>
          </a:prstGeom>
          <a:solidFill>
            <a:srgbClr val="FFFFFF"/>
          </a:solidFill>
          <a:ln w="9525">
            <a:solidFill>
              <a:srgbClr val="FFFFFF"/>
            </a:solidFill>
            <a:miter lim="800000"/>
            <a:headEnd/>
            <a:tailEnd/>
          </a:ln>
        </p:spPr>
        <p:txBody>
          <a:bodyPr/>
          <a:lstStyle/>
          <a:p>
            <a:r>
              <a:rPr lang="en-US" b="1">
                <a:latin typeface="Arial Narrow" pitchFamily="34" charset="0"/>
              </a:rPr>
              <a:t>SSB</a:t>
            </a:r>
            <a:endParaRPr lang="en-US"/>
          </a:p>
        </p:txBody>
      </p:sp>
      <p:sp>
        <p:nvSpPr>
          <p:cNvPr id="33835" name="Line 62"/>
          <p:cNvSpPr>
            <a:spLocks noChangeShapeType="1"/>
          </p:cNvSpPr>
          <p:nvPr/>
        </p:nvSpPr>
        <p:spPr bwMode="auto">
          <a:xfrm>
            <a:off x="4306888" y="1876425"/>
            <a:ext cx="241300" cy="600075"/>
          </a:xfrm>
          <a:prstGeom prst="line">
            <a:avLst/>
          </a:prstGeom>
          <a:noFill/>
          <a:ln w="38100">
            <a:solidFill>
              <a:srgbClr val="000000"/>
            </a:solidFill>
            <a:round/>
            <a:headEnd/>
            <a:tailEnd type="triangle" w="med" len="med"/>
          </a:ln>
        </p:spPr>
        <p:txBody>
          <a:bodyPr/>
          <a:lstStyle/>
          <a:p>
            <a:endParaRPr lang="en-US"/>
          </a:p>
        </p:txBody>
      </p:sp>
      <p:sp>
        <p:nvSpPr>
          <p:cNvPr id="33836" name="Line 63"/>
          <p:cNvSpPr>
            <a:spLocks noChangeShapeType="1"/>
          </p:cNvSpPr>
          <p:nvPr/>
        </p:nvSpPr>
        <p:spPr bwMode="auto">
          <a:xfrm>
            <a:off x="4186238" y="1876425"/>
            <a:ext cx="120650" cy="1350963"/>
          </a:xfrm>
          <a:prstGeom prst="line">
            <a:avLst/>
          </a:prstGeom>
          <a:noFill/>
          <a:ln w="38100">
            <a:solidFill>
              <a:srgbClr val="000000"/>
            </a:solidFill>
            <a:round/>
            <a:headEnd/>
            <a:tailEnd type="triangle" w="med" len="med"/>
          </a:ln>
        </p:spPr>
        <p:txBody>
          <a:bodyPr/>
          <a:lstStyle/>
          <a:p>
            <a:endParaRPr lang="en-US"/>
          </a:p>
        </p:txBody>
      </p:sp>
      <p:sp>
        <p:nvSpPr>
          <p:cNvPr id="33837" name="Text Box 64"/>
          <p:cNvSpPr txBox="1">
            <a:spLocks noChangeArrowheads="1"/>
          </p:cNvSpPr>
          <p:nvPr/>
        </p:nvSpPr>
        <p:spPr bwMode="auto">
          <a:xfrm>
            <a:off x="5032375" y="1600200"/>
            <a:ext cx="1673225" cy="273050"/>
          </a:xfrm>
          <a:prstGeom prst="rect">
            <a:avLst/>
          </a:prstGeom>
          <a:solidFill>
            <a:srgbClr val="FFFFFF"/>
          </a:solidFill>
          <a:ln w="9525">
            <a:noFill/>
            <a:miter lim="800000"/>
            <a:headEnd/>
            <a:tailEnd/>
          </a:ln>
        </p:spPr>
        <p:txBody>
          <a:bodyPr/>
          <a:lstStyle/>
          <a:p>
            <a:r>
              <a:rPr lang="en-US" b="1">
                <a:latin typeface="Arial Narrow" pitchFamily="34" charset="0"/>
              </a:rPr>
              <a:t>DNA helicase</a:t>
            </a:r>
            <a:endParaRPr lang="en-US"/>
          </a:p>
        </p:txBody>
      </p:sp>
      <p:sp>
        <p:nvSpPr>
          <p:cNvPr id="33838" name="Line 65"/>
          <p:cNvSpPr>
            <a:spLocks noChangeShapeType="1"/>
          </p:cNvSpPr>
          <p:nvPr/>
        </p:nvSpPr>
        <p:spPr bwMode="auto">
          <a:xfrm flipH="1">
            <a:off x="5032375" y="1876425"/>
            <a:ext cx="241300" cy="300038"/>
          </a:xfrm>
          <a:prstGeom prst="line">
            <a:avLst/>
          </a:prstGeom>
          <a:noFill/>
          <a:ln w="19050">
            <a:solidFill>
              <a:srgbClr val="000000"/>
            </a:solidFill>
            <a:round/>
            <a:headEnd/>
            <a:tailEnd type="triangle" w="med" len="med"/>
          </a:ln>
        </p:spPr>
        <p:txBody>
          <a:bodyPr/>
          <a:lstStyle/>
          <a:p>
            <a:endParaRPr lang="en-US"/>
          </a:p>
        </p:txBody>
      </p:sp>
      <p:sp>
        <p:nvSpPr>
          <p:cNvPr id="33843" name="Line 70"/>
          <p:cNvSpPr>
            <a:spLocks noChangeShapeType="1"/>
          </p:cNvSpPr>
          <p:nvPr/>
        </p:nvSpPr>
        <p:spPr bwMode="auto">
          <a:xfrm>
            <a:off x="3195638" y="4087813"/>
            <a:ext cx="120650" cy="150812"/>
          </a:xfrm>
          <a:prstGeom prst="line">
            <a:avLst/>
          </a:prstGeom>
          <a:noFill/>
          <a:ln w="38100">
            <a:solidFill>
              <a:srgbClr val="000000"/>
            </a:solidFill>
            <a:round/>
            <a:headEnd/>
            <a:tailEnd/>
          </a:ln>
        </p:spPr>
        <p:txBody>
          <a:bodyPr/>
          <a:lstStyle/>
          <a:p>
            <a:endParaRPr lang="en-US"/>
          </a:p>
        </p:txBody>
      </p:sp>
      <p:sp>
        <p:nvSpPr>
          <p:cNvPr id="33844" name="Line 71"/>
          <p:cNvSpPr>
            <a:spLocks noChangeShapeType="1"/>
          </p:cNvSpPr>
          <p:nvPr/>
        </p:nvSpPr>
        <p:spPr bwMode="auto">
          <a:xfrm>
            <a:off x="2982913" y="4251325"/>
            <a:ext cx="122237" cy="149225"/>
          </a:xfrm>
          <a:prstGeom prst="line">
            <a:avLst/>
          </a:prstGeom>
          <a:noFill/>
          <a:ln w="38100">
            <a:solidFill>
              <a:srgbClr val="000000"/>
            </a:solidFill>
            <a:round/>
            <a:headEnd/>
            <a:tailEnd/>
          </a:ln>
        </p:spPr>
        <p:txBody>
          <a:bodyPr/>
          <a:lstStyle/>
          <a:p>
            <a:endParaRPr lang="en-US"/>
          </a:p>
        </p:txBody>
      </p:sp>
      <p:sp>
        <p:nvSpPr>
          <p:cNvPr id="33845" name="Line 72"/>
          <p:cNvSpPr>
            <a:spLocks noChangeShapeType="1"/>
          </p:cNvSpPr>
          <p:nvPr/>
        </p:nvSpPr>
        <p:spPr bwMode="auto">
          <a:xfrm>
            <a:off x="3406775" y="3887788"/>
            <a:ext cx="120650" cy="150812"/>
          </a:xfrm>
          <a:prstGeom prst="line">
            <a:avLst/>
          </a:prstGeom>
          <a:noFill/>
          <a:ln w="38100">
            <a:solidFill>
              <a:srgbClr val="000000"/>
            </a:solidFill>
            <a:round/>
            <a:headEnd/>
            <a:tailEnd/>
          </a:ln>
        </p:spPr>
        <p:txBody>
          <a:bodyPr/>
          <a:lstStyle/>
          <a:p>
            <a:endParaRPr lang="en-US"/>
          </a:p>
        </p:txBody>
      </p:sp>
      <p:sp>
        <p:nvSpPr>
          <p:cNvPr id="33846" name="Line 73"/>
          <p:cNvSpPr>
            <a:spLocks noChangeShapeType="1"/>
          </p:cNvSpPr>
          <p:nvPr/>
        </p:nvSpPr>
        <p:spPr bwMode="auto">
          <a:xfrm>
            <a:off x="3648075" y="3675063"/>
            <a:ext cx="120650" cy="149225"/>
          </a:xfrm>
          <a:prstGeom prst="line">
            <a:avLst/>
          </a:prstGeom>
          <a:noFill/>
          <a:ln w="38100">
            <a:solidFill>
              <a:srgbClr val="000000"/>
            </a:solidFill>
            <a:round/>
            <a:headEnd/>
            <a:tailEnd/>
          </a:ln>
        </p:spPr>
        <p:txBody>
          <a:bodyPr/>
          <a:lstStyle/>
          <a:p>
            <a:endParaRPr lang="en-US"/>
          </a:p>
        </p:txBody>
      </p:sp>
      <p:sp>
        <p:nvSpPr>
          <p:cNvPr id="33847" name="Line 74"/>
          <p:cNvSpPr>
            <a:spLocks noChangeShapeType="1"/>
          </p:cNvSpPr>
          <p:nvPr/>
        </p:nvSpPr>
        <p:spPr bwMode="auto">
          <a:xfrm>
            <a:off x="3859213" y="3486150"/>
            <a:ext cx="120650" cy="150813"/>
          </a:xfrm>
          <a:prstGeom prst="line">
            <a:avLst/>
          </a:prstGeom>
          <a:noFill/>
          <a:ln w="38100">
            <a:solidFill>
              <a:srgbClr val="000000"/>
            </a:solidFill>
            <a:round/>
            <a:headEnd/>
            <a:tailEnd/>
          </a:ln>
        </p:spPr>
        <p:txBody>
          <a:bodyPr/>
          <a:lstStyle/>
          <a:p>
            <a:endParaRPr lang="en-US"/>
          </a:p>
        </p:txBody>
      </p:sp>
      <p:sp>
        <p:nvSpPr>
          <p:cNvPr id="33848" name="Line 75"/>
          <p:cNvSpPr>
            <a:spLocks noChangeShapeType="1"/>
          </p:cNvSpPr>
          <p:nvPr/>
        </p:nvSpPr>
        <p:spPr bwMode="auto">
          <a:xfrm>
            <a:off x="2801938" y="4400550"/>
            <a:ext cx="120650" cy="161925"/>
          </a:xfrm>
          <a:prstGeom prst="line">
            <a:avLst/>
          </a:prstGeom>
          <a:noFill/>
          <a:ln w="38100">
            <a:solidFill>
              <a:srgbClr val="000000"/>
            </a:solidFill>
            <a:round/>
            <a:headEnd/>
            <a:tailEnd/>
          </a:ln>
        </p:spPr>
        <p:txBody>
          <a:bodyPr/>
          <a:lstStyle/>
          <a:p>
            <a:endParaRPr lang="en-US"/>
          </a:p>
        </p:txBody>
      </p:sp>
      <p:sp>
        <p:nvSpPr>
          <p:cNvPr id="33849" name="Line 76"/>
          <p:cNvSpPr>
            <a:spLocks noChangeShapeType="1"/>
          </p:cNvSpPr>
          <p:nvPr/>
        </p:nvSpPr>
        <p:spPr bwMode="auto">
          <a:xfrm>
            <a:off x="4060825" y="3311525"/>
            <a:ext cx="120650" cy="150813"/>
          </a:xfrm>
          <a:prstGeom prst="line">
            <a:avLst/>
          </a:prstGeom>
          <a:noFill/>
          <a:ln w="38100">
            <a:solidFill>
              <a:srgbClr val="000000"/>
            </a:solidFill>
            <a:round/>
            <a:headEnd/>
            <a:tailEnd/>
          </a:ln>
        </p:spPr>
        <p:txBody>
          <a:bodyPr/>
          <a:lstStyle/>
          <a:p>
            <a:endParaRPr lang="en-US"/>
          </a:p>
        </p:txBody>
      </p:sp>
      <p:sp>
        <p:nvSpPr>
          <p:cNvPr id="33850" name="Line 77"/>
          <p:cNvSpPr>
            <a:spLocks noChangeShapeType="1"/>
          </p:cNvSpPr>
          <p:nvPr/>
        </p:nvSpPr>
        <p:spPr bwMode="auto">
          <a:xfrm>
            <a:off x="4302125" y="3175000"/>
            <a:ext cx="122238" cy="149225"/>
          </a:xfrm>
          <a:prstGeom prst="line">
            <a:avLst/>
          </a:prstGeom>
          <a:noFill/>
          <a:ln w="19050">
            <a:solidFill>
              <a:srgbClr val="000000"/>
            </a:solidFill>
            <a:round/>
            <a:headEnd/>
            <a:tailEnd/>
          </a:ln>
        </p:spPr>
        <p:txBody>
          <a:bodyPr/>
          <a:lstStyle/>
          <a:p>
            <a:endParaRPr lang="en-US"/>
          </a:p>
        </p:txBody>
      </p:sp>
      <p:sp>
        <p:nvSpPr>
          <p:cNvPr id="34875" name="Text Box 78"/>
          <p:cNvSpPr txBox="1">
            <a:spLocks noChangeArrowheads="1"/>
          </p:cNvSpPr>
          <p:nvPr/>
        </p:nvSpPr>
        <p:spPr bwMode="auto">
          <a:xfrm>
            <a:off x="2209800" y="304800"/>
            <a:ext cx="4953000" cy="492443"/>
          </a:xfrm>
          <a:prstGeom prst="rect">
            <a:avLst/>
          </a:prstGeom>
          <a:ln>
            <a:solidFill>
              <a:srgbClr val="FFFFFF"/>
            </a:solidFill>
            <a:headEnd/>
            <a:tailEnd/>
          </a:ln>
        </p:spPr>
        <p:style>
          <a:lnRef idx="2">
            <a:schemeClr val="accent4"/>
          </a:lnRef>
          <a:fillRef idx="1">
            <a:schemeClr val="lt1"/>
          </a:fillRef>
          <a:effectRef idx="0">
            <a:schemeClr val="accent4"/>
          </a:effectRef>
          <a:fontRef idx="minor">
            <a:schemeClr val="dk1"/>
          </a:fontRef>
        </p:style>
        <p:txBody>
          <a:bodyPr wrap="square">
            <a:spAutoFit/>
          </a:bodyPr>
          <a:lstStyle/>
          <a:p>
            <a:pPr algn="ctr">
              <a:spcBef>
                <a:spcPct val="50000"/>
              </a:spcBef>
              <a:defRPr/>
            </a:pPr>
            <a:r>
              <a:rPr lang="en-US" sz="2600" b="1" dirty="0">
                <a:solidFill>
                  <a:srgbClr val="000000"/>
                </a:solidFill>
                <a:latin typeface="Century Gothic" pitchFamily="34" charset="0"/>
              </a:rPr>
              <a:t>The Replication Fork</a:t>
            </a:r>
          </a:p>
        </p:txBody>
      </p:sp>
      <p:sp>
        <p:nvSpPr>
          <p:cNvPr id="33852" name="Line 50"/>
          <p:cNvSpPr>
            <a:spLocks noChangeShapeType="1"/>
          </p:cNvSpPr>
          <p:nvPr/>
        </p:nvSpPr>
        <p:spPr bwMode="auto">
          <a:xfrm flipH="1">
            <a:off x="2614613" y="3827463"/>
            <a:ext cx="604837" cy="450850"/>
          </a:xfrm>
          <a:prstGeom prst="line">
            <a:avLst/>
          </a:prstGeom>
          <a:noFill/>
          <a:ln w="57150">
            <a:solidFill>
              <a:srgbClr val="00CCFF"/>
            </a:solidFill>
            <a:round/>
            <a:headEnd/>
            <a:tailEnd type="triangle" w="med" len="med"/>
          </a:ln>
        </p:spPr>
        <p:txBody>
          <a:bodyPr/>
          <a:lstStyle/>
          <a:p>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Slide Number Placeholder 3"/>
          <p:cNvSpPr>
            <a:spLocks noGrp="1"/>
          </p:cNvSpPr>
          <p:nvPr>
            <p:ph type="sldNum" sz="quarter" idx="12"/>
          </p:nvPr>
        </p:nvSpPr>
        <p:spPr/>
        <p:txBody>
          <a:bodyPr/>
          <a:lstStyle/>
          <a:p>
            <a:pPr>
              <a:defRPr/>
            </a:pPr>
            <a:fld id="{59347F90-6D0C-4B0A-8652-1AD85BAB73AB}" type="slidenum">
              <a:rPr lang="en-US" altLang="en-US"/>
              <a:pPr>
                <a:defRPr/>
              </a:pPr>
              <a:t>29</a:t>
            </a:fld>
            <a:endParaRPr lang="en-US" altLang="en-US"/>
          </a:p>
        </p:txBody>
      </p:sp>
      <p:pic>
        <p:nvPicPr>
          <p:cNvPr id="34821" name="Picture 5"/>
          <p:cNvPicPr>
            <a:picLocks noChangeAspect="1" noChangeArrowheads="1"/>
          </p:cNvPicPr>
          <p:nvPr/>
        </p:nvPicPr>
        <p:blipFill>
          <a:blip r:embed="rId2" cstate="print"/>
          <a:srcRect l="55684" t="-433" r="958"/>
          <a:stretch>
            <a:fillRect/>
          </a:stretch>
        </p:blipFill>
        <p:spPr bwMode="auto">
          <a:xfrm>
            <a:off x="2209800" y="312420"/>
            <a:ext cx="4800600" cy="6240780"/>
          </a:xfrm>
          <a:prstGeom prst="rect">
            <a:avLst/>
          </a:prstGeom>
          <a:noFill/>
          <a:ln w="19050">
            <a:solidFill>
              <a:srgbClr val="000000"/>
            </a:solidFill>
            <a:miter lim="800000"/>
            <a:headEnd/>
            <a:tailEnd/>
          </a:ln>
          <a:effectLst>
            <a:outerShdw dist="107763" dir="2700000" algn="ctr" rotWithShape="0">
              <a:srgbClr val="80808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381000" y="76200"/>
            <a:ext cx="8382000" cy="914400"/>
          </a:xfrm>
          <a:ln>
            <a:noFill/>
          </a:ln>
        </p:spPr>
        <p:style>
          <a:lnRef idx="2">
            <a:schemeClr val="accent3"/>
          </a:lnRef>
          <a:fillRef idx="1">
            <a:schemeClr val="lt1"/>
          </a:fillRef>
          <a:effectRef idx="0">
            <a:schemeClr val="accent3"/>
          </a:effectRef>
          <a:fontRef idx="minor">
            <a:schemeClr val="dk1"/>
          </a:fontRef>
        </p:style>
        <p:txBody>
          <a:bodyPr/>
          <a:lstStyle/>
          <a:p>
            <a:pPr eaLnBrk="1" hangingPunct="1"/>
            <a:r>
              <a:rPr lang="en-US" altLang="zh-CN" sz="3200" b="1" dirty="0">
                <a:solidFill>
                  <a:srgbClr val="000000"/>
                </a:solidFill>
                <a:latin typeface="Century Gothic" pitchFamily="34" charset="0"/>
              </a:rPr>
              <a:t>2.1 Gene </a:t>
            </a:r>
            <a:endParaRPr lang="en-US" sz="3200" b="1" dirty="0">
              <a:solidFill>
                <a:srgbClr val="000000"/>
              </a:solidFill>
              <a:latin typeface="Century Gothic" pitchFamily="34" charset="0"/>
            </a:endParaRPr>
          </a:p>
        </p:txBody>
      </p:sp>
      <p:sp>
        <p:nvSpPr>
          <p:cNvPr id="3075" name="Rectangle 3"/>
          <p:cNvSpPr>
            <a:spLocks noGrp="1" noChangeArrowheads="1"/>
          </p:cNvSpPr>
          <p:nvPr>
            <p:ph idx="1"/>
          </p:nvPr>
        </p:nvSpPr>
        <p:spPr>
          <a:xfrm>
            <a:off x="381000" y="1066800"/>
            <a:ext cx="8229600" cy="5638800"/>
          </a:xfrm>
        </p:spPr>
        <p:txBody>
          <a:bodyPr/>
          <a:lstStyle/>
          <a:p>
            <a:pPr eaLnBrk="1" hangingPunct="1">
              <a:lnSpc>
                <a:spcPct val="105000"/>
              </a:lnSpc>
              <a:buClr>
                <a:schemeClr val="tx1"/>
              </a:buClr>
            </a:pPr>
            <a:r>
              <a:rPr lang="en-US" altLang="zh-CN" sz="2400" b="1" dirty="0">
                <a:solidFill>
                  <a:srgbClr val="000000"/>
                </a:solidFill>
                <a:latin typeface="Century Gothic" pitchFamily="34" charset="0"/>
              </a:rPr>
              <a:t>Gene: </a:t>
            </a:r>
            <a:r>
              <a:rPr lang="en-US" altLang="zh-CN" sz="2400" dirty="0">
                <a:solidFill>
                  <a:srgbClr val="000000"/>
                </a:solidFill>
                <a:latin typeface="Century Gothic" pitchFamily="34" charset="0"/>
              </a:rPr>
              <a:t>the unit of heredity. </a:t>
            </a:r>
          </a:p>
          <a:p>
            <a:pPr eaLnBrk="1" hangingPunct="1">
              <a:lnSpc>
                <a:spcPct val="105000"/>
              </a:lnSpc>
              <a:buClr>
                <a:schemeClr val="tx1"/>
              </a:buClr>
            </a:pPr>
            <a:r>
              <a:rPr lang="en-US" altLang="zh-CN" sz="2400" dirty="0">
                <a:solidFill>
                  <a:srgbClr val="000000"/>
                </a:solidFill>
                <a:latin typeface="Century Gothic" pitchFamily="34" charset="0"/>
              </a:rPr>
              <a:t>Each gene is responsible for a single inherited property or characteristic of the organism (phenotype).</a:t>
            </a:r>
            <a:endParaRPr lang="en-US" altLang="zh-CN" sz="2400" b="1" dirty="0">
              <a:solidFill>
                <a:srgbClr val="000000"/>
              </a:solidFill>
              <a:latin typeface="Century Gothic" pitchFamily="34" charset="0"/>
            </a:endParaRPr>
          </a:p>
          <a:p>
            <a:pPr eaLnBrk="1" hangingPunct="1">
              <a:lnSpc>
                <a:spcPct val="105000"/>
              </a:lnSpc>
              <a:buClr>
                <a:schemeClr val="tx1"/>
              </a:buClr>
            </a:pPr>
            <a:r>
              <a:rPr lang="en-US" altLang="zh-CN" sz="2400" dirty="0">
                <a:solidFill>
                  <a:srgbClr val="000000"/>
                </a:solidFill>
                <a:latin typeface="Century Gothic" pitchFamily="34" charset="0"/>
              </a:rPr>
              <a:t>Since each cell needs a complete set of genes, it is necessary for the original cell to </a:t>
            </a:r>
            <a:r>
              <a:rPr lang="en-US" altLang="zh-CN" sz="2400" b="1" dirty="0">
                <a:solidFill>
                  <a:srgbClr val="000000"/>
                </a:solidFill>
                <a:latin typeface="Century Gothic" pitchFamily="34" charset="0"/>
              </a:rPr>
              <a:t>duplicate its genes</a:t>
            </a:r>
            <a:r>
              <a:rPr lang="en-US" altLang="zh-CN" sz="2400" dirty="0">
                <a:solidFill>
                  <a:srgbClr val="000000"/>
                </a:solidFill>
                <a:latin typeface="Century Gothic" pitchFamily="34" charset="0"/>
              </a:rPr>
              <a:t> before dividing. </a:t>
            </a:r>
          </a:p>
          <a:p>
            <a:pPr eaLnBrk="1" hangingPunct="1">
              <a:lnSpc>
                <a:spcPct val="105000"/>
              </a:lnSpc>
              <a:buClr>
                <a:schemeClr val="tx1"/>
              </a:buClr>
            </a:pPr>
            <a:r>
              <a:rPr lang="en-US" altLang="zh-CN" sz="2400" dirty="0">
                <a:solidFill>
                  <a:srgbClr val="000000"/>
                </a:solidFill>
                <a:latin typeface="Century Gothic" pitchFamily="34" charset="0"/>
              </a:rPr>
              <a:t>Genes are made of </a:t>
            </a:r>
            <a:r>
              <a:rPr lang="en-US" altLang="zh-CN" sz="2400" b="1" dirty="0">
                <a:solidFill>
                  <a:srgbClr val="000000"/>
                </a:solidFill>
                <a:latin typeface="Century Gothic" pitchFamily="34" charset="0"/>
              </a:rPr>
              <a:t>DNA</a:t>
            </a:r>
            <a:r>
              <a:rPr lang="en-US" altLang="zh-CN" sz="2400" dirty="0">
                <a:solidFill>
                  <a:srgbClr val="000000"/>
                </a:solidFill>
                <a:latin typeface="Century Gothic" pitchFamily="34" charset="0"/>
              </a:rPr>
              <a:t> and make up the </a:t>
            </a:r>
            <a:r>
              <a:rPr lang="en-US" altLang="zh-CN" sz="2400" b="1" dirty="0">
                <a:solidFill>
                  <a:srgbClr val="000000"/>
                </a:solidFill>
                <a:latin typeface="Century Gothic" pitchFamily="34" charset="0"/>
              </a:rPr>
              <a:t>chromosomes</a:t>
            </a:r>
            <a:r>
              <a:rPr lang="en-US" altLang="zh-CN" sz="2400" dirty="0">
                <a:solidFill>
                  <a:srgbClr val="000000"/>
                </a:solidFill>
                <a:latin typeface="Century Gothic" pitchFamily="34" charset="0"/>
              </a:rPr>
              <a:t>, each chromosome must be accurately copied. </a:t>
            </a:r>
          </a:p>
          <a:p>
            <a:pPr eaLnBrk="1" hangingPunct="1">
              <a:lnSpc>
                <a:spcPct val="105000"/>
              </a:lnSpc>
              <a:buClr>
                <a:schemeClr val="tx1"/>
              </a:buClr>
            </a:pPr>
            <a:r>
              <a:rPr lang="en-US" altLang="zh-CN" sz="2400" dirty="0">
                <a:solidFill>
                  <a:srgbClr val="000000"/>
                </a:solidFill>
                <a:latin typeface="Century Gothic" pitchFamily="34" charset="0"/>
              </a:rPr>
              <a:t>Upon cell division, both daughter cells will receive identical sets of chromosomes.</a:t>
            </a:r>
            <a:endParaRPr lang="en-US" sz="2400" dirty="0">
              <a:solidFill>
                <a:srgbClr val="000000"/>
              </a:solidFill>
              <a:latin typeface="Century Gothic" pitchFamily="34" charset="0"/>
            </a:endParaRPr>
          </a:p>
        </p:txBody>
      </p:sp>
      <p:sp>
        <p:nvSpPr>
          <p:cNvPr id="4099" name="Slide Number Placeholder 5"/>
          <p:cNvSpPr>
            <a:spLocks noGrp="1"/>
          </p:cNvSpPr>
          <p:nvPr>
            <p:ph type="sldNum" sz="quarter" idx="12"/>
          </p:nvPr>
        </p:nvSpPr>
        <p:spPr/>
        <p:txBody>
          <a:bodyPr/>
          <a:lstStyle/>
          <a:p>
            <a:pPr>
              <a:defRPr/>
            </a:pPr>
            <a:fld id="{AB280A88-D371-46D6-9511-951173446B12}" type="slidenum">
              <a:rPr lang="en-US" altLang="en-US"/>
              <a:pPr>
                <a:defRPr/>
              </a:pPr>
              <a:t>3</a:t>
            </a:fld>
            <a:endParaRPr lang="en-US"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4"/>
          <p:cNvSpPr>
            <a:spLocks noGrp="1" noChangeArrowheads="1"/>
          </p:cNvSpPr>
          <p:nvPr>
            <p:ph type="title"/>
          </p:nvPr>
        </p:nvSpPr>
        <p:spPr>
          <a:xfrm>
            <a:off x="838200" y="228600"/>
            <a:ext cx="7543800" cy="533400"/>
          </a:xfrm>
          <a:ln>
            <a:solidFill>
              <a:srgbClr val="FFFFFF"/>
            </a:solidFill>
          </a:ln>
        </p:spPr>
        <p:style>
          <a:lnRef idx="2">
            <a:schemeClr val="accent4"/>
          </a:lnRef>
          <a:fillRef idx="1">
            <a:schemeClr val="lt1"/>
          </a:fillRef>
          <a:effectRef idx="0">
            <a:schemeClr val="accent4"/>
          </a:effectRef>
          <a:fontRef idx="minor">
            <a:schemeClr val="dk1"/>
          </a:fontRef>
        </p:style>
        <p:txBody>
          <a:bodyPr/>
          <a:lstStyle/>
          <a:p>
            <a:pPr eaLnBrk="1" hangingPunct="1"/>
            <a:r>
              <a:rPr lang="en-US" sz="2600" b="1" dirty="0">
                <a:solidFill>
                  <a:srgbClr val="000000"/>
                </a:solidFill>
                <a:latin typeface="Century Gothic" pitchFamily="34" charset="0"/>
              </a:rPr>
              <a:t>Completing the Lagging Strand </a:t>
            </a:r>
          </a:p>
        </p:txBody>
      </p:sp>
      <p:sp>
        <p:nvSpPr>
          <p:cNvPr id="37892" name="Rectangle 3"/>
          <p:cNvSpPr>
            <a:spLocks noGrp="1" noChangeArrowheads="1"/>
          </p:cNvSpPr>
          <p:nvPr>
            <p:ph idx="1"/>
          </p:nvPr>
        </p:nvSpPr>
        <p:spPr>
          <a:xfrm>
            <a:off x="457200" y="1143000"/>
            <a:ext cx="8077200" cy="5715000"/>
          </a:xfrm>
        </p:spPr>
        <p:txBody>
          <a:bodyPr rtlCol="0">
            <a:noAutofit/>
          </a:bodyPr>
          <a:lstStyle/>
          <a:p>
            <a:pPr eaLnBrk="1" fontAlgn="auto" hangingPunct="1">
              <a:spcAft>
                <a:spcPts val="0"/>
              </a:spcAft>
              <a:buClr>
                <a:schemeClr val="tx1"/>
              </a:buClr>
              <a:defRPr/>
            </a:pPr>
            <a:r>
              <a:rPr lang="en-US" altLang="zh-CN" sz="2400" dirty="0">
                <a:solidFill>
                  <a:srgbClr val="000000"/>
                </a:solidFill>
                <a:latin typeface="Century Gothic" pitchFamily="34" charset="0"/>
              </a:rPr>
              <a:t>The </a:t>
            </a:r>
            <a:r>
              <a:rPr lang="en-US" altLang="zh-CN" sz="2400" b="1" dirty="0">
                <a:solidFill>
                  <a:srgbClr val="000000"/>
                </a:solidFill>
                <a:latin typeface="Century Gothic" pitchFamily="34" charset="0"/>
              </a:rPr>
              <a:t>leading strand </a:t>
            </a:r>
            <a:r>
              <a:rPr lang="en-US" altLang="zh-CN" sz="2400" dirty="0">
                <a:solidFill>
                  <a:srgbClr val="000000"/>
                </a:solidFill>
                <a:latin typeface="Century Gothic" pitchFamily="34" charset="0"/>
              </a:rPr>
              <a:t>just keeps getting longer and longer, but the </a:t>
            </a:r>
            <a:r>
              <a:rPr lang="en-US" altLang="zh-CN" sz="2400" b="1" dirty="0">
                <a:solidFill>
                  <a:srgbClr val="000000"/>
                </a:solidFill>
                <a:latin typeface="Century Gothic" pitchFamily="34" charset="0"/>
              </a:rPr>
              <a:t>lagging strand </a:t>
            </a:r>
            <a:r>
              <a:rPr lang="en-US" altLang="zh-CN" sz="2400" dirty="0">
                <a:solidFill>
                  <a:srgbClr val="000000"/>
                </a:solidFill>
                <a:latin typeface="Century Gothic" pitchFamily="34" charset="0"/>
              </a:rPr>
              <a:t>is left as a series of short pieces with gaps in between after the replication fork has passed by.</a:t>
            </a:r>
          </a:p>
          <a:p>
            <a:pPr eaLnBrk="1" fontAlgn="auto" hangingPunct="1">
              <a:spcAft>
                <a:spcPts val="0"/>
              </a:spcAft>
              <a:buClr>
                <a:schemeClr val="tx1"/>
              </a:buClr>
              <a:defRPr/>
            </a:pPr>
            <a:r>
              <a:rPr lang="en-US" altLang="zh-CN" sz="2400" b="1" dirty="0">
                <a:solidFill>
                  <a:srgbClr val="000000"/>
                </a:solidFill>
                <a:latin typeface="Century Gothic" pitchFamily="34" charset="0"/>
              </a:rPr>
              <a:t>Okazaki fragments</a:t>
            </a:r>
            <a:r>
              <a:rPr lang="en-US" altLang="zh-CN" sz="2400" dirty="0">
                <a:solidFill>
                  <a:srgbClr val="000000"/>
                </a:solidFill>
                <a:latin typeface="Century Gothic" pitchFamily="34" charset="0"/>
              </a:rPr>
              <a:t> - must be joined together to give a complete strand of DNA. </a:t>
            </a:r>
          </a:p>
          <a:p>
            <a:pPr eaLnBrk="1" hangingPunct="1">
              <a:buClr>
                <a:schemeClr val="tx1"/>
              </a:buClr>
            </a:pPr>
            <a:r>
              <a:rPr lang="en-US" altLang="zh-CN" sz="2400" dirty="0">
                <a:solidFill>
                  <a:srgbClr val="000000"/>
                </a:solidFill>
                <a:latin typeface="Century Gothic" pitchFamily="34" charset="0"/>
              </a:rPr>
              <a:t>The completion of lagging strand requires two enzymes: </a:t>
            </a:r>
            <a:r>
              <a:rPr lang="en-US" altLang="zh-CN" sz="2400" b="1" dirty="0">
                <a:solidFill>
                  <a:srgbClr val="000000"/>
                </a:solidFill>
                <a:latin typeface="Century Gothic" pitchFamily="34" charset="0"/>
              </a:rPr>
              <a:t>DNA polymerase I</a:t>
            </a:r>
            <a:r>
              <a:rPr lang="en-US" altLang="zh-CN" sz="2400" dirty="0">
                <a:solidFill>
                  <a:srgbClr val="000000"/>
                </a:solidFill>
                <a:latin typeface="Century Gothic" pitchFamily="34" charset="0"/>
              </a:rPr>
              <a:t> and </a:t>
            </a:r>
            <a:r>
              <a:rPr lang="en-US" altLang="zh-CN" sz="2400" b="1" dirty="0">
                <a:solidFill>
                  <a:srgbClr val="000000"/>
                </a:solidFill>
                <a:latin typeface="Century Gothic" pitchFamily="34" charset="0"/>
              </a:rPr>
              <a:t>DNA ligase</a:t>
            </a:r>
            <a:r>
              <a:rPr lang="en-US" altLang="zh-CN" sz="2400" dirty="0">
                <a:solidFill>
                  <a:srgbClr val="000000"/>
                </a:solidFill>
                <a:latin typeface="Century Gothic" pitchFamily="34" charset="0"/>
              </a:rPr>
              <a:t>. </a:t>
            </a:r>
          </a:p>
          <a:p>
            <a:pPr marL="0" indent="0" eaLnBrk="1" hangingPunct="1">
              <a:buClr>
                <a:schemeClr val="tx1"/>
              </a:buClr>
              <a:buNone/>
            </a:pPr>
            <a:r>
              <a:rPr lang="en-US" altLang="zh-CN" sz="2400" dirty="0">
                <a:solidFill>
                  <a:srgbClr val="000000"/>
                </a:solidFill>
                <a:latin typeface="Century Gothic" pitchFamily="34" charset="0"/>
              </a:rPr>
              <a:t>Polymerase I </a:t>
            </a:r>
            <a:r>
              <a:rPr lang="en-US" altLang="zh-CN" sz="2400" u="sng" dirty="0">
                <a:solidFill>
                  <a:srgbClr val="000000"/>
                </a:solidFill>
                <a:latin typeface="Century Gothic" pitchFamily="34" charset="0"/>
              </a:rPr>
              <a:t>fills</a:t>
            </a:r>
            <a:r>
              <a:rPr lang="en-US" altLang="zh-CN" sz="2400" dirty="0">
                <a:solidFill>
                  <a:srgbClr val="000000"/>
                </a:solidFill>
                <a:latin typeface="Century Gothic" pitchFamily="34" charset="0"/>
              </a:rPr>
              <a:t> in the gaps. </a:t>
            </a:r>
          </a:p>
          <a:p>
            <a:pPr marL="0" indent="0" eaLnBrk="1" hangingPunct="1">
              <a:buClr>
                <a:schemeClr val="tx1"/>
              </a:buClr>
              <a:buNone/>
            </a:pPr>
            <a:r>
              <a:rPr lang="en-US" altLang="zh-CN" sz="2400" dirty="0">
                <a:solidFill>
                  <a:srgbClr val="000000"/>
                </a:solidFill>
                <a:latin typeface="Century Gothic" pitchFamily="34" charset="0"/>
              </a:rPr>
              <a:t>Ligase </a:t>
            </a:r>
            <a:r>
              <a:rPr lang="en-US" altLang="zh-CN" sz="2400" u="sng" dirty="0">
                <a:solidFill>
                  <a:srgbClr val="000000"/>
                </a:solidFill>
                <a:latin typeface="Century Gothic" pitchFamily="34" charset="0"/>
              </a:rPr>
              <a:t>joins</a:t>
            </a:r>
            <a:r>
              <a:rPr lang="en-US" altLang="zh-CN" sz="2400" dirty="0">
                <a:solidFill>
                  <a:srgbClr val="000000"/>
                </a:solidFill>
                <a:latin typeface="Century Gothic" pitchFamily="34" charset="0"/>
              </a:rPr>
              <a:t> the gaps. </a:t>
            </a:r>
          </a:p>
        </p:txBody>
      </p:sp>
      <p:sp>
        <p:nvSpPr>
          <p:cNvPr id="37891" name="Slide Number Placeholder 5"/>
          <p:cNvSpPr>
            <a:spLocks noGrp="1"/>
          </p:cNvSpPr>
          <p:nvPr>
            <p:ph type="sldNum" sz="quarter" idx="12"/>
          </p:nvPr>
        </p:nvSpPr>
        <p:spPr/>
        <p:txBody>
          <a:bodyPr/>
          <a:lstStyle/>
          <a:p>
            <a:pPr>
              <a:defRPr/>
            </a:pPr>
            <a:fld id="{369DED21-DFAD-41C9-A3BA-2D4B12BBA71D}" type="slidenum">
              <a:rPr lang="en-US" altLang="en-US"/>
              <a:pPr>
                <a:defRPr/>
              </a:pPr>
              <a:t>30</a:t>
            </a:fld>
            <a:endParaRPr lang="en-US"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1066800" y="152400"/>
            <a:ext cx="7010400" cy="685800"/>
          </a:xfrm>
          <a:ln>
            <a:solidFill>
              <a:srgbClr val="FFFFFF"/>
            </a:solidFill>
          </a:ln>
        </p:spPr>
        <p:style>
          <a:lnRef idx="2">
            <a:schemeClr val="accent4"/>
          </a:lnRef>
          <a:fillRef idx="1">
            <a:schemeClr val="lt1"/>
          </a:fillRef>
          <a:effectRef idx="0">
            <a:schemeClr val="accent4"/>
          </a:effectRef>
          <a:fontRef idx="minor">
            <a:schemeClr val="dk1"/>
          </a:fontRef>
        </p:style>
        <p:txBody>
          <a:bodyPr/>
          <a:lstStyle/>
          <a:p>
            <a:pPr eaLnBrk="1" hangingPunct="1"/>
            <a:r>
              <a:rPr lang="en-US" altLang="zh-CN" sz="2600" b="1">
                <a:solidFill>
                  <a:srgbClr val="000000"/>
                </a:solidFill>
                <a:latin typeface="Century Gothic" pitchFamily="34" charset="0"/>
              </a:rPr>
              <a:t>   Starting a New Strand </a:t>
            </a:r>
            <a:endParaRPr lang="en-US" sz="2600" b="1">
              <a:solidFill>
                <a:srgbClr val="000000"/>
              </a:solidFill>
              <a:latin typeface="Century Gothic" pitchFamily="34" charset="0"/>
            </a:endParaRPr>
          </a:p>
        </p:txBody>
      </p:sp>
      <p:sp>
        <p:nvSpPr>
          <p:cNvPr id="40963" name="Rectangle 3"/>
          <p:cNvSpPr>
            <a:spLocks noGrp="1" noChangeArrowheads="1"/>
          </p:cNvSpPr>
          <p:nvPr>
            <p:ph idx="1"/>
          </p:nvPr>
        </p:nvSpPr>
        <p:spPr>
          <a:xfrm>
            <a:off x="533400" y="990600"/>
            <a:ext cx="8153400" cy="4830763"/>
          </a:xfrm>
        </p:spPr>
        <p:txBody>
          <a:bodyPr/>
          <a:lstStyle/>
          <a:p>
            <a:pPr eaLnBrk="1" hangingPunct="1">
              <a:lnSpc>
                <a:spcPct val="90000"/>
              </a:lnSpc>
              <a:buClr>
                <a:schemeClr val="tx1"/>
              </a:buClr>
            </a:pPr>
            <a:r>
              <a:rPr lang="en-US" altLang="zh-CN" sz="2500" dirty="0">
                <a:solidFill>
                  <a:srgbClr val="000000"/>
                </a:solidFill>
                <a:latin typeface="Century Gothic" pitchFamily="34" charset="0"/>
              </a:rPr>
              <a:t>Although the leading strand only needs to be started once, the lagging strand is </a:t>
            </a:r>
            <a:r>
              <a:rPr lang="en-US" altLang="zh-CN" sz="2500" b="1" dirty="0">
                <a:solidFill>
                  <a:srgbClr val="000000"/>
                </a:solidFill>
                <a:latin typeface="Century Gothic" pitchFamily="34" charset="0"/>
              </a:rPr>
              <a:t>made in short sections</a:t>
            </a:r>
            <a:r>
              <a:rPr lang="en-US" altLang="zh-CN" sz="2500" dirty="0">
                <a:solidFill>
                  <a:srgbClr val="000000"/>
                </a:solidFill>
                <a:latin typeface="Century Gothic" pitchFamily="34" charset="0"/>
              </a:rPr>
              <a:t> and we </a:t>
            </a:r>
            <a:r>
              <a:rPr lang="en-US" altLang="zh-CN" sz="2500" b="1" dirty="0">
                <a:solidFill>
                  <a:srgbClr val="000000"/>
                </a:solidFill>
                <a:latin typeface="Century Gothic" pitchFamily="34" charset="0"/>
              </a:rPr>
              <a:t>need to start again</a:t>
            </a:r>
            <a:r>
              <a:rPr lang="en-US" altLang="zh-CN" sz="2500" dirty="0">
                <a:solidFill>
                  <a:srgbClr val="000000"/>
                </a:solidFill>
                <a:latin typeface="Century Gothic" pitchFamily="34" charset="0"/>
              </a:rPr>
              <a:t> every time we make a new Okazaki fragment. </a:t>
            </a:r>
          </a:p>
          <a:p>
            <a:pPr eaLnBrk="1" hangingPunct="1">
              <a:lnSpc>
                <a:spcPct val="90000"/>
              </a:lnSpc>
              <a:buClr>
                <a:schemeClr val="tx1"/>
              </a:buClr>
            </a:pPr>
            <a:r>
              <a:rPr lang="en-US" altLang="zh-CN" sz="2500" dirty="0">
                <a:solidFill>
                  <a:srgbClr val="000000"/>
                </a:solidFill>
                <a:latin typeface="Century Gothic" pitchFamily="34" charset="0"/>
              </a:rPr>
              <a:t>DNA pol cannot start a new strand by itself, it can only elongate.</a:t>
            </a:r>
          </a:p>
        </p:txBody>
      </p:sp>
      <p:sp>
        <p:nvSpPr>
          <p:cNvPr id="41987" name="Slide Number Placeholder 5"/>
          <p:cNvSpPr>
            <a:spLocks noGrp="1"/>
          </p:cNvSpPr>
          <p:nvPr>
            <p:ph type="sldNum" sz="quarter" idx="12"/>
          </p:nvPr>
        </p:nvSpPr>
        <p:spPr/>
        <p:txBody>
          <a:bodyPr/>
          <a:lstStyle/>
          <a:p>
            <a:pPr>
              <a:defRPr/>
            </a:pPr>
            <a:fld id="{207FE23A-AD64-41DB-B2EB-2E21068154EB}" type="slidenum">
              <a:rPr lang="en-US" altLang="en-US"/>
              <a:pPr>
                <a:defRPr/>
              </a:pPr>
              <a:t>31</a:t>
            </a:fld>
            <a:endParaRPr lang="en-US"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a:spLocks noGrp="1" noChangeArrowheads="1"/>
          </p:cNvSpPr>
          <p:nvPr>
            <p:ph idx="1"/>
          </p:nvPr>
        </p:nvSpPr>
        <p:spPr>
          <a:xfrm>
            <a:off x="457200" y="762000"/>
            <a:ext cx="8001000" cy="5867400"/>
          </a:xfrm>
        </p:spPr>
        <p:txBody>
          <a:bodyPr/>
          <a:lstStyle/>
          <a:p>
            <a:pPr eaLnBrk="1" hangingPunct="1">
              <a:lnSpc>
                <a:spcPct val="110000"/>
              </a:lnSpc>
              <a:buClr>
                <a:schemeClr val="tx1"/>
              </a:buClr>
            </a:pPr>
            <a:r>
              <a:rPr lang="en-US" altLang="zh-CN" sz="2500" dirty="0">
                <a:solidFill>
                  <a:srgbClr val="000000"/>
                </a:solidFill>
                <a:latin typeface="Century Gothic" pitchFamily="34" charset="0"/>
              </a:rPr>
              <a:t>New strands are started with short stretch, not of DNA itself, but of </a:t>
            </a:r>
            <a:r>
              <a:rPr lang="en-US" altLang="zh-CN" sz="2500" b="1" dirty="0">
                <a:solidFill>
                  <a:srgbClr val="000000"/>
                </a:solidFill>
                <a:latin typeface="Century Gothic" pitchFamily="34" charset="0"/>
              </a:rPr>
              <a:t>RNA</a:t>
            </a:r>
            <a:r>
              <a:rPr lang="en-US" altLang="zh-CN" sz="2500" dirty="0">
                <a:solidFill>
                  <a:srgbClr val="000000"/>
                </a:solidFill>
                <a:latin typeface="Century Gothic" pitchFamily="34" charset="0"/>
              </a:rPr>
              <a:t> </a:t>
            </a:r>
            <a:r>
              <a:rPr lang="en-US" altLang="zh-CN" sz="2500" b="1" dirty="0">
                <a:solidFill>
                  <a:srgbClr val="000000"/>
                </a:solidFill>
                <a:latin typeface="Century Gothic" pitchFamily="34" charset="0"/>
              </a:rPr>
              <a:t>primers</a:t>
            </a:r>
            <a:r>
              <a:rPr lang="en-US" altLang="zh-CN" sz="2500" dirty="0">
                <a:solidFill>
                  <a:srgbClr val="000000"/>
                </a:solidFill>
                <a:latin typeface="Century Gothic" pitchFamily="34" charset="0"/>
              </a:rPr>
              <a:t>.</a:t>
            </a:r>
          </a:p>
          <a:p>
            <a:pPr eaLnBrk="1" hangingPunct="1">
              <a:lnSpc>
                <a:spcPct val="110000"/>
              </a:lnSpc>
              <a:buClr>
                <a:schemeClr val="tx1"/>
              </a:buClr>
            </a:pPr>
            <a:r>
              <a:rPr lang="en-US" altLang="zh-CN" sz="2500" b="1" dirty="0">
                <a:solidFill>
                  <a:srgbClr val="000000"/>
                </a:solidFill>
                <a:latin typeface="Century Gothic" pitchFamily="34" charset="0"/>
              </a:rPr>
              <a:t>Primase</a:t>
            </a:r>
            <a:r>
              <a:rPr lang="en-US" altLang="zh-CN" sz="2500" dirty="0">
                <a:solidFill>
                  <a:srgbClr val="000000"/>
                </a:solidFill>
                <a:latin typeface="Century Gothic" pitchFamily="34" charset="0"/>
              </a:rPr>
              <a:t> makes the RNA primers. </a:t>
            </a:r>
          </a:p>
          <a:p>
            <a:pPr eaLnBrk="1" hangingPunct="1">
              <a:lnSpc>
                <a:spcPct val="110000"/>
              </a:lnSpc>
              <a:buClr>
                <a:schemeClr val="tx1"/>
              </a:buClr>
            </a:pPr>
            <a:r>
              <a:rPr lang="en-US" altLang="zh-CN" sz="2500" dirty="0">
                <a:solidFill>
                  <a:srgbClr val="000000"/>
                </a:solidFill>
                <a:latin typeface="Century Gothic" pitchFamily="34" charset="0"/>
              </a:rPr>
              <a:t>Primase </a:t>
            </a:r>
            <a:r>
              <a:rPr lang="en-US" altLang="zh-CN" sz="2500" b="1" dirty="0">
                <a:solidFill>
                  <a:srgbClr val="000000"/>
                </a:solidFill>
                <a:latin typeface="Century Gothic" pitchFamily="34" charset="0"/>
              </a:rPr>
              <a:t>lays down a short RNA primer</a:t>
            </a:r>
            <a:r>
              <a:rPr lang="en-US" altLang="zh-CN" sz="2500" dirty="0">
                <a:solidFill>
                  <a:srgbClr val="000000"/>
                </a:solidFill>
                <a:latin typeface="Century Gothic" pitchFamily="34" charset="0"/>
              </a:rPr>
              <a:t>, before DNA polymerase elongates the strand.</a:t>
            </a:r>
          </a:p>
          <a:p>
            <a:pPr eaLnBrk="1" hangingPunct="1">
              <a:lnSpc>
                <a:spcPct val="110000"/>
              </a:lnSpc>
              <a:buClr>
                <a:schemeClr val="tx1"/>
              </a:buClr>
            </a:pPr>
            <a:r>
              <a:rPr lang="en-US" altLang="zh-CN" sz="2500" dirty="0">
                <a:latin typeface="Century Gothic" pitchFamily="34" charset="0"/>
              </a:rPr>
              <a:t>The RNA primer is then removed, and replaced with DNA, before replication completes.</a:t>
            </a:r>
            <a:endParaRPr lang="en-US" sz="2500" dirty="0">
              <a:latin typeface="Century Gothic" pitchFamily="34" charset="0"/>
            </a:endParaRPr>
          </a:p>
        </p:txBody>
      </p:sp>
      <p:sp>
        <p:nvSpPr>
          <p:cNvPr id="43011" name="Slide Number Placeholder 5"/>
          <p:cNvSpPr>
            <a:spLocks noGrp="1"/>
          </p:cNvSpPr>
          <p:nvPr>
            <p:ph type="sldNum" sz="quarter" idx="12"/>
          </p:nvPr>
        </p:nvSpPr>
        <p:spPr/>
        <p:txBody>
          <a:bodyPr/>
          <a:lstStyle/>
          <a:p>
            <a:pPr>
              <a:defRPr/>
            </a:pPr>
            <a:fld id="{094062D1-20B1-4C67-835B-45A7DBD8B00A}" type="slidenum">
              <a:rPr lang="en-US" altLang="en-US"/>
              <a:pPr>
                <a:defRPr/>
              </a:pPr>
              <a:t>32</a:t>
            </a:fld>
            <a:endParaRPr lang="en-US"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p:cNvSpPr>
            <a:spLocks noGrp="1" noChangeArrowheads="1"/>
          </p:cNvSpPr>
          <p:nvPr>
            <p:ph idx="1"/>
          </p:nvPr>
        </p:nvSpPr>
        <p:spPr>
          <a:xfrm>
            <a:off x="457200" y="990600"/>
            <a:ext cx="7467600" cy="4906963"/>
          </a:xfrm>
          <a:ln>
            <a:noFill/>
          </a:ln>
        </p:spPr>
        <p:style>
          <a:lnRef idx="2">
            <a:schemeClr val="accent1"/>
          </a:lnRef>
          <a:fillRef idx="1">
            <a:schemeClr val="lt1"/>
          </a:fillRef>
          <a:effectRef idx="0">
            <a:schemeClr val="accent1"/>
          </a:effectRef>
          <a:fontRef idx="minor">
            <a:schemeClr val="dk1"/>
          </a:fontRef>
        </p:style>
        <p:txBody>
          <a:bodyPr/>
          <a:lstStyle/>
          <a:p>
            <a:pPr eaLnBrk="1" hangingPunct="1">
              <a:buClr>
                <a:schemeClr val="tx1"/>
              </a:buClr>
            </a:pPr>
            <a:endParaRPr lang="en-US" altLang="zh-CN" sz="2500" dirty="0">
              <a:solidFill>
                <a:srgbClr val="000000"/>
              </a:solidFill>
              <a:latin typeface="Century Gothic" pitchFamily="34" charset="0"/>
            </a:endParaRPr>
          </a:p>
          <a:p>
            <a:pPr eaLnBrk="1" hangingPunct="1">
              <a:buClr>
                <a:schemeClr val="tx1"/>
              </a:buClr>
            </a:pPr>
            <a:r>
              <a:rPr lang="en-US" altLang="zh-CN" sz="2500" dirty="0">
                <a:solidFill>
                  <a:srgbClr val="000000"/>
                </a:solidFill>
                <a:latin typeface="Century Gothic" pitchFamily="34" charset="0"/>
              </a:rPr>
              <a:t>DNA pol I was discovered before DNA pol III.</a:t>
            </a:r>
          </a:p>
          <a:p>
            <a:pPr eaLnBrk="1" hangingPunct="1">
              <a:buClr>
                <a:schemeClr val="tx1"/>
              </a:buClr>
            </a:pPr>
            <a:r>
              <a:rPr lang="en-US" altLang="zh-CN" sz="2500" dirty="0">
                <a:solidFill>
                  <a:srgbClr val="000000"/>
                </a:solidFill>
                <a:latin typeface="Century Gothic" pitchFamily="34" charset="0"/>
              </a:rPr>
              <a:t>Both of the enzymes have important use in genetic engineering. </a:t>
            </a:r>
          </a:p>
          <a:p>
            <a:pPr eaLnBrk="1" hangingPunct="1">
              <a:buClr>
                <a:schemeClr val="tx1"/>
              </a:buClr>
            </a:pPr>
            <a:endParaRPr lang="en-US" altLang="zh-CN" sz="2500" b="1" dirty="0">
              <a:solidFill>
                <a:srgbClr val="000000"/>
              </a:solidFill>
              <a:latin typeface="Century Gothic" pitchFamily="34" charset="0"/>
            </a:endParaRPr>
          </a:p>
        </p:txBody>
      </p:sp>
      <p:sp>
        <p:nvSpPr>
          <p:cNvPr id="40963" name="Slide Number Placeholder 5"/>
          <p:cNvSpPr>
            <a:spLocks noGrp="1"/>
          </p:cNvSpPr>
          <p:nvPr>
            <p:ph type="sldNum" sz="quarter" idx="12"/>
          </p:nvPr>
        </p:nvSpPr>
        <p:spPr/>
        <p:txBody>
          <a:bodyPr/>
          <a:lstStyle/>
          <a:p>
            <a:pPr>
              <a:defRPr/>
            </a:pPr>
            <a:fld id="{452ADB11-A36D-4145-BD39-A4B8531E0BC5}" type="slidenum">
              <a:rPr lang="en-US" altLang="en-US"/>
              <a:pPr>
                <a:defRPr/>
              </a:pPr>
              <a:t>33</a:t>
            </a:fld>
            <a:endParaRPr lang="en-US"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Slide Number Placeholder 3"/>
          <p:cNvSpPr>
            <a:spLocks noGrp="1"/>
          </p:cNvSpPr>
          <p:nvPr>
            <p:ph type="sldNum" sz="quarter" idx="12"/>
          </p:nvPr>
        </p:nvSpPr>
        <p:spPr/>
        <p:txBody>
          <a:bodyPr/>
          <a:lstStyle/>
          <a:p>
            <a:pPr>
              <a:defRPr/>
            </a:pPr>
            <a:fld id="{D47B28CE-9901-447B-A0E3-610BA6FE7354}" type="slidenum">
              <a:rPr lang="en-US" altLang="en-US"/>
              <a:pPr>
                <a:defRPr/>
              </a:pPr>
              <a:t>34</a:t>
            </a:fld>
            <a:endParaRPr lang="en-US" altLang="en-US"/>
          </a:p>
        </p:txBody>
      </p:sp>
      <p:sp>
        <p:nvSpPr>
          <p:cNvPr id="15451" name="Line 91"/>
          <p:cNvSpPr>
            <a:spLocks noChangeShapeType="1"/>
          </p:cNvSpPr>
          <p:nvPr/>
        </p:nvSpPr>
        <p:spPr bwMode="auto">
          <a:xfrm>
            <a:off x="3333750" y="2593975"/>
            <a:ext cx="228600" cy="0"/>
          </a:xfrm>
          <a:prstGeom prst="line">
            <a:avLst/>
          </a:prstGeom>
          <a:noFill/>
          <a:ln w="28575">
            <a:solidFill>
              <a:srgbClr val="FF0000"/>
            </a:solidFill>
            <a:round/>
            <a:headEnd/>
            <a:tailEnd/>
          </a:ln>
        </p:spPr>
        <p:txBody>
          <a:bodyPr/>
          <a:lstStyle/>
          <a:p>
            <a:endParaRPr lang="en-US"/>
          </a:p>
        </p:txBody>
      </p:sp>
      <p:sp>
        <p:nvSpPr>
          <p:cNvPr id="38917" name="Line 92"/>
          <p:cNvSpPr>
            <a:spLocks noChangeShapeType="1"/>
          </p:cNvSpPr>
          <p:nvPr/>
        </p:nvSpPr>
        <p:spPr bwMode="auto">
          <a:xfrm flipV="1">
            <a:off x="3352800" y="5715000"/>
            <a:ext cx="304800" cy="0"/>
          </a:xfrm>
          <a:prstGeom prst="line">
            <a:avLst/>
          </a:prstGeom>
          <a:noFill/>
          <a:ln w="28575">
            <a:solidFill>
              <a:srgbClr val="FF0000"/>
            </a:solidFill>
            <a:round/>
            <a:headEnd/>
            <a:tailEnd/>
          </a:ln>
        </p:spPr>
        <p:txBody>
          <a:bodyPr/>
          <a:lstStyle/>
          <a:p>
            <a:endParaRPr lang="en-US"/>
          </a:p>
        </p:txBody>
      </p:sp>
      <p:sp>
        <p:nvSpPr>
          <p:cNvPr id="15450" name="Oval 90"/>
          <p:cNvSpPr>
            <a:spLocks noChangeArrowheads="1"/>
          </p:cNvSpPr>
          <p:nvPr/>
        </p:nvSpPr>
        <p:spPr bwMode="auto">
          <a:xfrm>
            <a:off x="2286000" y="2133600"/>
            <a:ext cx="228600" cy="263525"/>
          </a:xfrm>
          <a:prstGeom prst="ellipse">
            <a:avLst/>
          </a:prstGeom>
          <a:gradFill rotWithShape="0">
            <a:gsLst>
              <a:gs pos="0">
                <a:srgbClr val="FF00FF"/>
              </a:gs>
              <a:gs pos="100000">
                <a:srgbClr val="FF00FF">
                  <a:gamma/>
                  <a:shade val="46275"/>
                  <a:invGamma/>
                </a:srgbClr>
              </a:gs>
            </a:gsLst>
            <a:path path="rect">
              <a:fillToRect t="100000" r="100000"/>
            </a:path>
          </a:gradFill>
          <a:ln w="9525">
            <a:noFill/>
            <a:round/>
            <a:headEnd/>
            <a:tailEnd/>
          </a:ln>
          <a:effectLst>
            <a:outerShdw dist="35921" dir="2700000" algn="ctr" rotWithShape="0">
              <a:srgbClr val="808080"/>
            </a:outerShdw>
          </a:effectLst>
        </p:spPr>
        <p:txBody>
          <a:bodyPr/>
          <a:lstStyle/>
          <a:p>
            <a:pPr>
              <a:defRPr/>
            </a:pPr>
            <a:endParaRPr lang="en-US"/>
          </a:p>
        </p:txBody>
      </p:sp>
      <p:sp>
        <p:nvSpPr>
          <p:cNvPr id="38919" name="Line 74"/>
          <p:cNvSpPr>
            <a:spLocks noChangeShapeType="1"/>
          </p:cNvSpPr>
          <p:nvPr/>
        </p:nvSpPr>
        <p:spPr bwMode="auto">
          <a:xfrm>
            <a:off x="3773488" y="5711825"/>
            <a:ext cx="1274762" cy="22225"/>
          </a:xfrm>
          <a:prstGeom prst="line">
            <a:avLst/>
          </a:prstGeom>
          <a:noFill/>
          <a:ln w="28575">
            <a:solidFill>
              <a:srgbClr val="FF0000"/>
            </a:solidFill>
            <a:round/>
            <a:headEnd/>
            <a:tailEnd/>
          </a:ln>
        </p:spPr>
        <p:txBody>
          <a:bodyPr/>
          <a:lstStyle/>
          <a:p>
            <a:endParaRPr lang="en-US"/>
          </a:p>
        </p:txBody>
      </p:sp>
      <p:sp>
        <p:nvSpPr>
          <p:cNvPr id="38920" name="Line 35"/>
          <p:cNvSpPr>
            <a:spLocks noChangeShapeType="1"/>
          </p:cNvSpPr>
          <p:nvPr/>
        </p:nvSpPr>
        <p:spPr bwMode="auto">
          <a:xfrm>
            <a:off x="3722688" y="2586038"/>
            <a:ext cx="800100" cy="0"/>
          </a:xfrm>
          <a:prstGeom prst="line">
            <a:avLst/>
          </a:prstGeom>
          <a:noFill/>
          <a:ln w="28575">
            <a:solidFill>
              <a:srgbClr val="FF0000"/>
            </a:solidFill>
            <a:round/>
            <a:headEnd/>
            <a:tailEnd/>
          </a:ln>
        </p:spPr>
        <p:txBody>
          <a:bodyPr/>
          <a:lstStyle/>
          <a:p>
            <a:endParaRPr lang="en-US"/>
          </a:p>
        </p:txBody>
      </p:sp>
      <p:sp>
        <p:nvSpPr>
          <p:cNvPr id="38921" name="Line 43"/>
          <p:cNvSpPr>
            <a:spLocks noChangeShapeType="1"/>
          </p:cNvSpPr>
          <p:nvPr/>
        </p:nvSpPr>
        <p:spPr bwMode="auto">
          <a:xfrm>
            <a:off x="3430588" y="4024313"/>
            <a:ext cx="1320800" cy="11112"/>
          </a:xfrm>
          <a:prstGeom prst="line">
            <a:avLst/>
          </a:prstGeom>
          <a:noFill/>
          <a:ln w="28575">
            <a:solidFill>
              <a:srgbClr val="FF0000"/>
            </a:solidFill>
            <a:round/>
            <a:headEnd/>
            <a:tailEnd/>
          </a:ln>
        </p:spPr>
        <p:txBody>
          <a:bodyPr/>
          <a:lstStyle/>
          <a:p>
            <a:endParaRPr lang="en-US"/>
          </a:p>
        </p:txBody>
      </p:sp>
      <p:sp>
        <p:nvSpPr>
          <p:cNvPr id="38922" name="Text Box 21"/>
          <p:cNvSpPr txBox="1">
            <a:spLocks noChangeArrowheads="1"/>
          </p:cNvSpPr>
          <p:nvPr/>
        </p:nvSpPr>
        <p:spPr bwMode="auto">
          <a:xfrm>
            <a:off x="960438" y="939800"/>
            <a:ext cx="1028700" cy="722313"/>
          </a:xfrm>
          <a:prstGeom prst="rect">
            <a:avLst/>
          </a:prstGeom>
          <a:solidFill>
            <a:srgbClr val="FFFFFF"/>
          </a:solidFill>
          <a:ln w="9525">
            <a:noFill/>
            <a:miter lim="800000"/>
            <a:headEnd/>
            <a:tailEnd/>
          </a:ln>
        </p:spPr>
        <p:txBody>
          <a:bodyPr/>
          <a:lstStyle/>
          <a:p>
            <a:pPr algn="ctr"/>
            <a:r>
              <a:rPr lang="en-US" sz="1600" b="1">
                <a:latin typeface="Century Gothic" pitchFamily="34" charset="0"/>
              </a:rPr>
              <a:t>Gap in lagging</a:t>
            </a:r>
          </a:p>
          <a:p>
            <a:pPr algn="ctr"/>
            <a:r>
              <a:rPr lang="en-US" sz="1600" b="1">
                <a:latin typeface="Century Gothic" pitchFamily="34" charset="0"/>
              </a:rPr>
              <a:t>strand</a:t>
            </a:r>
            <a:endParaRPr lang="en-US" sz="1600">
              <a:latin typeface="Century Gothic" pitchFamily="34" charset="0"/>
            </a:endParaRPr>
          </a:p>
        </p:txBody>
      </p:sp>
      <p:sp>
        <p:nvSpPr>
          <p:cNvPr id="38923" name="Text Box 22"/>
          <p:cNvSpPr txBox="1">
            <a:spLocks noChangeArrowheads="1"/>
          </p:cNvSpPr>
          <p:nvPr/>
        </p:nvSpPr>
        <p:spPr bwMode="auto">
          <a:xfrm>
            <a:off x="457200" y="2514600"/>
            <a:ext cx="1531938" cy="800100"/>
          </a:xfrm>
          <a:prstGeom prst="rect">
            <a:avLst/>
          </a:prstGeom>
          <a:solidFill>
            <a:srgbClr val="FFFFFF"/>
          </a:solidFill>
          <a:ln w="9525">
            <a:noFill/>
            <a:miter lim="800000"/>
            <a:headEnd/>
            <a:tailEnd/>
          </a:ln>
        </p:spPr>
        <p:txBody>
          <a:bodyPr/>
          <a:lstStyle/>
          <a:p>
            <a:pPr algn="ctr"/>
            <a:r>
              <a:rPr lang="en-US" sz="1600" b="1">
                <a:latin typeface="Century Gothic" pitchFamily="34" charset="0"/>
              </a:rPr>
              <a:t>Pol I Fills Gap with nucleotides</a:t>
            </a:r>
            <a:endParaRPr lang="en-US" sz="1600">
              <a:latin typeface="Century Gothic" pitchFamily="34" charset="0"/>
            </a:endParaRPr>
          </a:p>
        </p:txBody>
      </p:sp>
      <p:sp>
        <p:nvSpPr>
          <p:cNvPr id="38924" name="Text Box 23"/>
          <p:cNvSpPr txBox="1">
            <a:spLocks noChangeArrowheads="1"/>
          </p:cNvSpPr>
          <p:nvPr/>
        </p:nvSpPr>
        <p:spPr bwMode="auto">
          <a:xfrm>
            <a:off x="877888" y="5459413"/>
            <a:ext cx="1028700" cy="527050"/>
          </a:xfrm>
          <a:prstGeom prst="rect">
            <a:avLst/>
          </a:prstGeom>
          <a:solidFill>
            <a:srgbClr val="FFFFFF"/>
          </a:solidFill>
          <a:ln w="9525">
            <a:noFill/>
            <a:miter lim="800000"/>
            <a:headEnd/>
            <a:tailEnd/>
          </a:ln>
        </p:spPr>
        <p:txBody>
          <a:bodyPr/>
          <a:lstStyle/>
          <a:p>
            <a:pPr algn="ctr"/>
            <a:r>
              <a:rPr lang="en-US" sz="1600" b="1">
                <a:latin typeface="Century Gothic" pitchFamily="34" charset="0"/>
              </a:rPr>
              <a:t>Ligase seals nick</a:t>
            </a:r>
            <a:endParaRPr lang="en-US" sz="1600">
              <a:latin typeface="Century Gothic" pitchFamily="34" charset="0"/>
            </a:endParaRPr>
          </a:p>
        </p:txBody>
      </p:sp>
      <p:sp>
        <p:nvSpPr>
          <p:cNvPr id="38925" name="Text Box 24"/>
          <p:cNvSpPr txBox="1">
            <a:spLocks noChangeArrowheads="1"/>
          </p:cNvSpPr>
          <p:nvPr/>
        </p:nvSpPr>
        <p:spPr bwMode="auto">
          <a:xfrm>
            <a:off x="5943600" y="2590800"/>
            <a:ext cx="1706563" cy="522288"/>
          </a:xfrm>
          <a:prstGeom prst="rect">
            <a:avLst/>
          </a:prstGeom>
          <a:noFill/>
          <a:ln w="9525">
            <a:noFill/>
            <a:miter lim="800000"/>
            <a:headEnd/>
            <a:tailEnd/>
          </a:ln>
        </p:spPr>
        <p:txBody>
          <a:bodyPr/>
          <a:lstStyle/>
          <a:p>
            <a:r>
              <a:rPr lang="en-US" sz="1600" b="1">
                <a:latin typeface="Century Gothic" pitchFamily="34" charset="0"/>
              </a:rPr>
              <a:t>Newly added nucleotides</a:t>
            </a:r>
            <a:endParaRPr lang="en-US" sz="1600">
              <a:latin typeface="Century Gothic" pitchFamily="34" charset="0"/>
            </a:endParaRPr>
          </a:p>
        </p:txBody>
      </p:sp>
      <p:sp>
        <p:nvSpPr>
          <p:cNvPr id="38926" name="Line 25"/>
          <p:cNvSpPr>
            <a:spLocks noChangeShapeType="1"/>
          </p:cNvSpPr>
          <p:nvPr/>
        </p:nvSpPr>
        <p:spPr bwMode="auto">
          <a:xfrm>
            <a:off x="2401888" y="1500188"/>
            <a:ext cx="3200400" cy="0"/>
          </a:xfrm>
          <a:prstGeom prst="line">
            <a:avLst/>
          </a:prstGeom>
          <a:noFill/>
          <a:ln w="38100">
            <a:solidFill>
              <a:srgbClr val="000000"/>
            </a:solidFill>
            <a:round/>
            <a:headEnd/>
            <a:tailEnd/>
          </a:ln>
        </p:spPr>
        <p:txBody>
          <a:bodyPr/>
          <a:lstStyle/>
          <a:p>
            <a:endParaRPr lang="en-US"/>
          </a:p>
        </p:txBody>
      </p:sp>
      <p:sp>
        <p:nvSpPr>
          <p:cNvPr id="38927" name="Line 26"/>
          <p:cNvSpPr>
            <a:spLocks noChangeShapeType="1"/>
          </p:cNvSpPr>
          <p:nvPr/>
        </p:nvSpPr>
        <p:spPr bwMode="auto">
          <a:xfrm>
            <a:off x="2465388" y="2981325"/>
            <a:ext cx="3200400" cy="0"/>
          </a:xfrm>
          <a:prstGeom prst="line">
            <a:avLst/>
          </a:prstGeom>
          <a:noFill/>
          <a:ln w="38100">
            <a:solidFill>
              <a:srgbClr val="000000"/>
            </a:solidFill>
            <a:round/>
            <a:headEnd/>
            <a:tailEnd/>
          </a:ln>
        </p:spPr>
        <p:txBody>
          <a:bodyPr/>
          <a:lstStyle/>
          <a:p>
            <a:endParaRPr lang="en-US"/>
          </a:p>
        </p:txBody>
      </p:sp>
      <p:sp>
        <p:nvSpPr>
          <p:cNvPr id="38928" name="Line 27"/>
          <p:cNvSpPr>
            <a:spLocks noChangeShapeType="1"/>
          </p:cNvSpPr>
          <p:nvPr/>
        </p:nvSpPr>
        <p:spPr bwMode="auto">
          <a:xfrm>
            <a:off x="2465388" y="4300538"/>
            <a:ext cx="3200400" cy="0"/>
          </a:xfrm>
          <a:prstGeom prst="line">
            <a:avLst/>
          </a:prstGeom>
          <a:noFill/>
          <a:ln w="38100">
            <a:solidFill>
              <a:srgbClr val="000000"/>
            </a:solidFill>
            <a:round/>
            <a:headEnd/>
            <a:tailEnd/>
          </a:ln>
        </p:spPr>
        <p:txBody>
          <a:bodyPr/>
          <a:lstStyle/>
          <a:p>
            <a:endParaRPr lang="en-US"/>
          </a:p>
        </p:txBody>
      </p:sp>
      <p:sp>
        <p:nvSpPr>
          <p:cNvPr id="38929" name="Line 28"/>
          <p:cNvSpPr>
            <a:spLocks noChangeShapeType="1"/>
          </p:cNvSpPr>
          <p:nvPr/>
        </p:nvSpPr>
        <p:spPr bwMode="auto">
          <a:xfrm flipH="1">
            <a:off x="2401888" y="1104900"/>
            <a:ext cx="685800" cy="0"/>
          </a:xfrm>
          <a:prstGeom prst="line">
            <a:avLst/>
          </a:prstGeom>
          <a:noFill/>
          <a:ln w="28575">
            <a:solidFill>
              <a:srgbClr val="FF0000"/>
            </a:solidFill>
            <a:round/>
            <a:headEnd/>
            <a:tailEnd type="triangle" w="med" len="med"/>
          </a:ln>
        </p:spPr>
        <p:txBody>
          <a:bodyPr/>
          <a:lstStyle/>
          <a:p>
            <a:endParaRPr lang="en-US"/>
          </a:p>
        </p:txBody>
      </p:sp>
      <p:sp>
        <p:nvSpPr>
          <p:cNvPr id="38930" name="Line 29"/>
          <p:cNvSpPr>
            <a:spLocks noChangeShapeType="1"/>
          </p:cNvSpPr>
          <p:nvPr/>
        </p:nvSpPr>
        <p:spPr bwMode="auto">
          <a:xfrm flipH="1">
            <a:off x="2322513" y="2598738"/>
            <a:ext cx="685800" cy="0"/>
          </a:xfrm>
          <a:prstGeom prst="line">
            <a:avLst/>
          </a:prstGeom>
          <a:noFill/>
          <a:ln w="28575">
            <a:solidFill>
              <a:srgbClr val="FF0000"/>
            </a:solidFill>
            <a:round/>
            <a:headEnd/>
            <a:tailEnd type="triangle" w="med" len="med"/>
          </a:ln>
        </p:spPr>
        <p:txBody>
          <a:bodyPr/>
          <a:lstStyle/>
          <a:p>
            <a:endParaRPr lang="en-US"/>
          </a:p>
        </p:txBody>
      </p:sp>
      <p:sp>
        <p:nvSpPr>
          <p:cNvPr id="15392" name="Oval 32"/>
          <p:cNvSpPr>
            <a:spLocks noChangeArrowheads="1"/>
          </p:cNvSpPr>
          <p:nvPr/>
        </p:nvSpPr>
        <p:spPr bwMode="auto">
          <a:xfrm>
            <a:off x="3836988" y="2452688"/>
            <a:ext cx="228600" cy="265112"/>
          </a:xfrm>
          <a:prstGeom prst="ellipse">
            <a:avLst/>
          </a:prstGeom>
          <a:gradFill rotWithShape="0">
            <a:gsLst>
              <a:gs pos="0">
                <a:srgbClr val="FF00FF"/>
              </a:gs>
              <a:gs pos="100000">
                <a:srgbClr val="FF00FF">
                  <a:gamma/>
                  <a:shade val="46275"/>
                  <a:invGamma/>
                </a:srgbClr>
              </a:gs>
            </a:gsLst>
            <a:path path="rect">
              <a:fillToRect t="100000" r="100000"/>
            </a:path>
          </a:gradFill>
          <a:ln w="9525">
            <a:noFill/>
            <a:round/>
            <a:headEnd/>
            <a:tailEnd/>
          </a:ln>
          <a:effectLst>
            <a:outerShdw dist="35921" dir="2700000" algn="ctr" rotWithShape="0">
              <a:srgbClr val="808080"/>
            </a:outerShdw>
          </a:effectLst>
        </p:spPr>
        <p:txBody>
          <a:bodyPr/>
          <a:lstStyle/>
          <a:p>
            <a:pPr>
              <a:defRPr/>
            </a:pPr>
            <a:endParaRPr lang="en-US"/>
          </a:p>
        </p:txBody>
      </p:sp>
      <p:sp>
        <p:nvSpPr>
          <p:cNvPr id="15393" name="Oval 33"/>
          <p:cNvSpPr>
            <a:spLocks noChangeArrowheads="1"/>
          </p:cNvSpPr>
          <p:nvPr/>
        </p:nvSpPr>
        <p:spPr bwMode="auto">
          <a:xfrm>
            <a:off x="4179888" y="2452688"/>
            <a:ext cx="228600" cy="265112"/>
          </a:xfrm>
          <a:prstGeom prst="ellipse">
            <a:avLst/>
          </a:prstGeom>
          <a:gradFill rotWithShape="0">
            <a:gsLst>
              <a:gs pos="0">
                <a:srgbClr val="FF00FF"/>
              </a:gs>
              <a:gs pos="100000">
                <a:srgbClr val="FF00FF">
                  <a:gamma/>
                  <a:shade val="46275"/>
                  <a:invGamma/>
                </a:srgbClr>
              </a:gs>
            </a:gsLst>
            <a:path path="rect">
              <a:fillToRect t="100000" r="100000"/>
            </a:path>
          </a:gradFill>
          <a:ln w="9525">
            <a:noFill/>
            <a:round/>
            <a:headEnd/>
            <a:tailEnd/>
          </a:ln>
          <a:effectLst>
            <a:outerShdw dist="35921" dir="2700000" algn="ctr" rotWithShape="0">
              <a:srgbClr val="808080"/>
            </a:outerShdw>
          </a:effectLst>
        </p:spPr>
        <p:txBody>
          <a:bodyPr/>
          <a:lstStyle/>
          <a:p>
            <a:pPr>
              <a:defRPr/>
            </a:pPr>
            <a:endParaRPr lang="en-US"/>
          </a:p>
        </p:txBody>
      </p:sp>
      <p:sp>
        <p:nvSpPr>
          <p:cNvPr id="15394" name="Oval 34"/>
          <p:cNvSpPr>
            <a:spLocks noChangeArrowheads="1"/>
          </p:cNvSpPr>
          <p:nvPr/>
        </p:nvSpPr>
        <p:spPr bwMode="auto">
          <a:xfrm>
            <a:off x="4522788" y="2452688"/>
            <a:ext cx="228600" cy="265112"/>
          </a:xfrm>
          <a:prstGeom prst="ellipse">
            <a:avLst/>
          </a:prstGeom>
          <a:gradFill rotWithShape="0">
            <a:gsLst>
              <a:gs pos="0">
                <a:srgbClr val="FF00FF"/>
              </a:gs>
              <a:gs pos="100000">
                <a:srgbClr val="FF00FF">
                  <a:gamma/>
                  <a:shade val="46275"/>
                  <a:invGamma/>
                </a:srgbClr>
              </a:gs>
            </a:gsLst>
            <a:path path="rect">
              <a:fillToRect t="100000" r="100000"/>
            </a:path>
          </a:gradFill>
          <a:ln w="9525">
            <a:noFill/>
            <a:round/>
            <a:headEnd/>
            <a:tailEnd/>
          </a:ln>
          <a:effectLst>
            <a:outerShdw dist="35921" dir="2700000" algn="ctr" rotWithShape="0">
              <a:srgbClr val="808080"/>
            </a:outerShdw>
          </a:effectLst>
        </p:spPr>
        <p:txBody>
          <a:bodyPr/>
          <a:lstStyle/>
          <a:p>
            <a:pPr>
              <a:defRPr/>
            </a:pPr>
            <a:endParaRPr lang="en-US"/>
          </a:p>
        </p:txBody>
      </p:sp>
      <p:sp>
        <p:nvSpPr>
          <p:cNvPr id="38934" name="Line 36"/>
          <p:cNvSpPr>
            <a:spLocks noChangeShapeType="1"/>
          </p:cNvSpPr>
          <p:nvPr/>
        </p:nvSpPr>
        <p:spPr bwMode="auto">
          <a:xfrm flipH="1" flipV="1">
            <a:off x="4751388" y="2586038"/>
            <a:ext cx="887412" cy="4762"/>
          </a:xfrm>
          <a:prstGeom prst="line">
            <a:avLst/>
          </a:prstGeom>
          <a:noFill/>
          <a:ln w="28575">
            <a:solidFill>
              <a:srgbClr val="FF0000"/>
            </a:solidFill>
            <a:round/>
            <a:headEnd/>
            <a:tailEnd type="triangle" w="med" len="med"/>
          </a:ln>
        </p:spPr>
        <p:txBody>
          <a:bodyPr/>
          <a:lstStyle/>
          <a:p>
            <a:endParaRPr lang="en-US"/>
          </a:p>
        </p:txBody>
      </p:sp>
      <p:sp>
        <p:nvSpPr>
          <p:cNvPr id="38935" name="Line 37"/>
          <p:cNvSpPr>
            <a:spLocks noChangeShapeType="1"/>
          </p:cNvSpPr>
          <p:nvPr/>
        </p:nvSpPr>
        <p:spPr bwMode="auto">
          <a:xfrm flipH="1">
            <a:off x="2433638" y="4024313"/>
            <a:ext cx="685800" cy="0"/>
          </a:xfrm>
          <a:prstGeom prst="line">
            <a:avLst/>
          </a:prstGeom>
          <a:noFill/>
          <a:ln w="28575">
            <a:solidFill>
              <a:srgbClr val="FF0000"/>
            </a:solidFill>
            <a:round/>
            <a:headEnd/>
            <a:tailEnd type="triangle" w="med" len="med"/>
          </a:ln>
        </p:spPr>
        <p:txBody>
          <a:bodyPr/>
          <a:lstStyle/>
          <a:p>
            <a:endParaRPr lang="en-US"/>
          </a:p>
        </p:txBody>
      </p:sp>
      <p:sp>
        <p:nvSpPr>
          <p:cNvPr id="15398" name="Oval 38"/>
          <p:cNvSpPr>
            <a:spLocks noChangeArrowheads="1"/>
          </p:cNvSpPr>
          <p:nvPr/>
        </p:nvSpPr>
        <p:spPr bwMode="auto">
          <a:xfrm>
            <a:off x="3316288" y="3892550"/>
            <a:ext cx="228600" cy="263525"/>
          </a:xfrm>
          <a:prstGeom prst="ellipse">
            <a:avLst/>
          </a:prstGeom>
          <a:gradFill rotWithShape="0">
            <a:gsLst>
              <a:gs pos="0">
                <a:srgbClr val="FF00FF"/>
              </a:gs>
              <a:gs pos="100000">
                <a:srgbClr val="FF00FF">
                  <a:gamma/>
                  <a:shade val="46275"/>
                  <a:invGamma/>
                </a:srgbClr>
              </a:gs>
            </a:gsLst>
            <a:path path="rect">
              <a:fillToRect t="100000" r="100000"/>
            </a:path>
          </a:gradFill>
          <a:ln w="9525">
            <a:noFill/>
            <a:round/>
            <a:headEnd/>
            <a:tailEnd/>
          </a:ln>
          <a:effectLst>
            <a:outerShdw dist="35921" dir="2700000" algn="ctr" rotWithShape="0">
              <a:srgbClr val="808080"/>
            </a:outerShdw>
          </a:effectLst>
        </p:spPr>
        <p:txBody>
          <a:bodyPr/>
          <a:lstStyle/>
          <a:p>
            <a:pPr>
              <a:defRPr/>
            </a:pPr>
            <a:endParaRPr lang="en-US"/>
          </a:p>
        </p:txBody>
      </p:sp>
      <p:sp>
        <p:nvSpPr>
          <p:cNvPr id="15399" name="Oval 39"/>
          <p:cNvSpPr>
            <a:spLocks noChangeArrowheads="1"/>
          </p:cNvSpPr>
          <p:nvPr/>
        </p:nvSpPr>
        <p:spPr bwMode="auto">
          <a:xfrm>
            <a:off x="3659188" y="3892550"/>
            <a:ext cx="228600" cy="263525"/>
          </a:xfrm>
          <a:prstGeom prst="ellipse">
            <a:avLst/>
          </a:prstGeom>
          <a:gradFill rotWithShape="0">
            <a:gsLst>
              <a:gs pos="0">
                <a:srgbClr val="FF00FF"/>
              </a:gs>
              <a:gs pos="100000">
                <a:srgbClr val="FF00FF">
                  <a:gamma/>
                  <a:shade val="46275"/>
                  <a:invGamma/>
                </a:srgbClr>
              </a:gs>
            </a:gsLst>
            <a:path path="rect">
              <a:fillToRect t="100000" r="100000"/>
            </a:path>
          </a:gradFill>
          <a:ln w="9525">
            <a:noFill/>
            <a:round/>
            <a:headEnd/>
            <a:tailEnd/>
          </a:ln>
          <a:effectLst>
            <a:outerShdw dist="35921" dir="2700000" algn="ctr" rotWithShape="0">
              <a:srgbClr val="808080"/>
            </a:outerShdw>
          </a:effectLst>
        </p:spPr>
        <p:txBody>
          <a:bodyPr/>
          <a:lstStyle/>
          <a:p>
            <a:pPr>
              <a:defRPr/>
            </a:pPr>
            <a:endParaRPr lang="en-US"/>
          </a:p>
        </p:txBody>
      </p:sp>
      <p:sp>
        <p:nvSpPr>
          <p:cNvPr id="15400" name="Oval 40"/>
          <p:cNvSpPr>
            <a:spLocks noChangeArrowheads="1"/>
          </p:cNvSpPr>
          <p:nvPr/>
        </p:nvSpPr>
        <p:spPr bwMode="auto">
          <a:xfrm>
            <a:off x="4002088" y="3892550"/>
            <a:ext cx="228600" cy="263525"/>
          </a:xfrm>
          <a:prstGeom prst="ellipse">
            <a:avLst/>
          </a:prstGeom>
          <a:gradFill rotWithShape="0">
            <a:gsLst>
              <a:gs pos="0">
                <a:srgbClr val="FF00FF"/>
              </a:gs>
              <a:gs pos="100000">
                <a:srgbClr val="FF00FF">
                  <a:gamma/>
                  <a:shade val="46275"/>
                  <a:invGamma/>
                </a:srgbClr>
              </a:gs>
            </a:gsLst>
            <a:path path="rect">
              <a:fillToRect t="100000" r="100000"/>
            </a:path>
          </a:gradFill>
          <a:ln w="9525">
            <a:noFill/>
            <a:round/>
            <a:headEnd/>
            <a:tailEnd/>
          </a:ln>
          <a:effectLst>
            <a:outerShdw dist="35921" dir="2700000" algn="ctr" rotWithShape="0">
              <a:srgbClr val="808080"/>
            </a:outerShdw>
          </a:effectLst>
        </p:spPr>
        <p:txBody>
          <a:bodyPr/>
          <a:lstStyle/>
          <a:p>
            <a:pPr>
              <a:defRPr/>
            </a:pPr>
            <a:endParaRPr lang="en-US"/>
          </a:p>
        </p:txBody>
      </p:sp>
      <p:sp>
        <p:nvSpPr>
          <p:cNvPr id="15401" name="Oval 41"/>
          <p:cNvSpPr>
            <a:spLocks noChangeArrowheads="1"/>
          </p:cNvSpPr>
          <p:nvPr/>
        </p:nvSpPr>
        <p:spPr bwMode="auto">
          <a:xfrm>
            <a:off x="4344988" y="3892550"/>
            <a:ext cx="228600" cy="263525"/>
          </a:xfrm>
          <a:prstGeom prst="ellipse">
            <a:avLst/>
          </a:prstGeom>
          <a:gradFill rotWithShape="0">
            <a:gsLst>
              <a:gs pos="0">
                <a:srgbClr val="FF00FF"/>
              </a:gs>
              <a:gs pos="100000">
                <a:srgbClr val="FF00FF">
                  <a:gamma/>
                  <a:shade val="46275"/>
                  <a:invGamma/>
                </a:srgbClr>
              </a:gs>
            </a:gsLst>
            <a:path path="rect">
              <a:fillToRect t="100000" r="100000"/>
            </a:path>
          </a:gradFill>
          <a:ln w="9525">
            <a:noFill/>
            <a:round/>
            <a:headEnd/>
            <a:tailEnd/>
          </a:ln>
          <a:effectLst>
            <a:outerShdw dist="35921" dir="2700000" algn="ctr" rotWithShape="0">
              <a:srgbClr val="808080"/>
            </a:outerShdw>
          </a:effectLst>
        </p:spPr>
        <p:txBody>
          <a:bodyPr/>
          <a:lstStyle/>
          <a:p>
            <a:pPr>
              <a:defRPr/>
            </a:pPr>
            <a:endParaRPr lang="en-US"/>
          </a:p>
        </p:txBody>
      </p:sp>
      <p:sp>
        <p:nvSpPr>
          <p:cNvPr id="15402" name="Oval 42"/>
          <p:cNvSpPr>
            <a:spLocks noChangeArrowheads="1"/>
          </p:cNvSpPr>
          <p:nvPr/>
        </p:nvSpPr>
        <p:spPr bwMode="auto">
          <a:xfrm>
            <a:off x="4687888" y="3892550"/>
            <a:ext cx="228600" cy="263525"/>
          </a:xfrm>
          <a:prstGeom prst="ellipse">
            <a:avLst/>
          </a:prstGeom>
          <a:gradFill rotWithShape="0">
            <a:gsLst>
              <a:gs pos="0">
                <a:srgbClr val="FF00FF"/>
              </a:gs>
              <a:gs pos="100000">
                <a:srgbClr val="FF00FF">
                  <a:gamma/>
                  <a:shade val="46275"/>
                  <a:invGamma/>
                </a:srgbClr>
              </a:gs>
            </a:gsLst>
            <a:path path="rect">
              <a:fillToRect t="100000" r="100000"/>
            </a:path>
          </a:gradFill>
          <a:ln w="9525">
            <a:noFill/>
            <a:round/>
            <a:headEnd/>
            <a:tailEnd/>
          </a:ln>
          <a:effectLst>
            <a:outerShdw dist="35921" dir="2700000" algn="ctr" rotWithShape="0">
              <a:srgbClr val="808080"/>
            </a:outerShdw>
          </a:effectLst>
        </p:spPr>
        <p:txBody>
          <a:bodyPr/>
          <a:lstStyle/>
          <a:p>
            <a:pPr>
              <a:defRPr/>
            </a:pPr>
            <a:endParaRPr lang="en-US"/>
          </a:p>
        </p:txBody>
      </p:sp>
      <p:sp>
        <p:nvSpPr>
          <p:cNvPr id="38941" name="Line 44"/>
          <p:cNvSpPr>
            <a:spLocks noChangeShapeType="1"/>
          </p:cNvSpPr>
          <p:nvPr/>
        </p:nvSpPr>
        <p:spPr bwMode="auto">
          <a:xfrm flipH="1">
            <a:off x="4916488" y="4024313"/>
            <a:ext cx="685800" cy="0"/>
          </a:xfrm>
          <a:prstGeom prst="line">
            <a:avLst/>
          </a:prstGeom>
          <a:noFill/>
          <a:ln w="28575">
            <a:solidFill>
              <a:srgbClr val="FF0000"/>
            </a:solidFill>
            <a:round/>
            <a:headEnd/>
            <a:tailEnd type="triangle" w="med" len="med"/>
          </a:ln>
        </p:spPr>
        <p:txBody>
          <a:bodyPr/>
          <a:lstStyle/>
          <a:p>
            <a:endParaRPr lang="en-US"/>
          </a:p>
        </p:txBody>
      </p:sp>
      <p:sp>
        <p:nvSpPr>
          <p:cNvPr id="38942" name="Text Box 45"/>
          <p:cNvSpPr txBox="1">
            <a:spLocks noChangeArrowheads="1"/>
          </p:cNvSpPr>
          <p:nvPr/>
        </p:nvSpPr>
        <p:spPr bwMode="auto">
          <a:xfrm>
            <a:off x="4573588" y="381000"/>
            <a:ext cx="1370012" cy="590550"/>
          </a:xfrm>
          <a:prstGeom prst="rect">
            <a:avLst/>
          </a:prstGeom>
          <a:solidFill>
            <a:srgbClr val="FFFFFF"/>
          </a:solidFill>
          <a:ln w="9525">
            <a:noFill/>
            <a:miter lim="800000"/>
            <a:headEnd/>
            <a:tailEnd/>
          </a:ln>
        </p:spPr>
        <p:txBody>
          <a:bodyPr/>
          <a:lstStyle/>
          <a:p>
            <a:r>
              <a:rPr lang="en-US" sz="1400" b="1">
                <a:latin typeface="Century Gothic" pitchFamily="34" charset="0"/>
              </a:rPr>
              <a:t>OKAZAKI FRAGMENT</a:t>
            </a:r>
            <a:endParaRPr lang="en-US" sz="1400">
              <a:latin typeface="Century Gothic" pitchFamily="34" charset="0"/>
            </a:endParaRPr>
          </a:p>
        </p:txBody>
      </p:sp>
      <p:sp>
        <p:nvSpPr>
          <p:cNvPr id="38943" name="Text Box 46"/>
          <p:cNvSpPr txBox="1">
            <a:spLocks noChangeArrowheads="1"/>
          </p:cNvSpPr>
          <p:nvPr/>
        </p:nvSpPr>
        <p:spPr bwMode="auto">
          <a:xfrm>
            <a:off x="5830888" y="1235075"/>
            <a:ext cx="1103312" cy="528638"/>
          </a:xfrm>
          <a:prstGeom prst="rect">
            <a:avLst/>
          </a:prstGeom>
          <a:solidFill>
            <a:srgbClr val="FFFFFF"/>
          </a:solidFill>
          <a:ln w="9525">
            <a:noFill/>
            <a:miter lim="800000"/>
            <a:headEnd/>
            <a:tailEnd/>
          </a:ln>
        </p:spPr>
        <p:txBody>
          <a:bodyPr/>
          <a:lstStyle/>
          <a:p>
            <a:r>
              <a:rPr lang="en-US" sz="1600" b="1">
                <a:latin typeface="Century Gothic" pitchFamily="34" charset="0"/>
              </a:rPr>
              <a:t>Original DNA strand</a:t>
            </a:r>
            <a:endParaRPr lang="en-US" sz="1600">
              <a:latin typeface="Century Gothic" pitchFamily="34" charset="0"/>
            </a:endParaRPr>
          </a:p>
        </p:txBody>
      </p:sp>
      <p:sp>
        <p:nvSpPr>
          <p:cNvPr id="15407" name="Line 47"/>
          <p:cNvSpPr>
            <a:spLocks noChangeShapeType="1"/>
          </p:cNvSpPr>
          <p:nvPr/>
        </p:nvSpPr>
        <p:spPr bwMode="auto">
          <a:xfrm>
            <a:off x="3201988" y="3629025"/>
            <a:ext cx="0" cy="263525"/>
          </a:xfrm>
          <a:prstGeom prst="line">
            <a:avLst/>
          </a:prstGeom>
          <a:noFill/>
          <a:ln w="9525">
            <a:solidFill>
              <a:srgbClr val="000000"/>
            </a:solidFill>
            <a:round/>
            <a:headEnd/>
            <a:tailEnd type="triangle" w="med" len="med"/>
          </a:ln>
        </p:spPr>
        <p:txBody>
          <a:bodyPr/>
          <a:lstStyle/>
          <a:p>
            <a:endParaRPr lang="en-US"/>
          </a:p>
        </p:txBody>
      </p:sp>
      <p:sp>
        <p:nvSpPr>
          <p:cNvPr id="15408" name="Line 48"/>
          <p:cNvSpPr>
            <a:spLocks noChangeShapeType="1"/>
          </p:cNvSpPr>
          <p:nvPr/>
        </p:nvSpPr>
        <p:spPr bwMode="auto">
          <a:xfrm flipH="1">
            <a:off x="3201988" y="3629025"/>
            <a:ext cx="342900" cy="0"/>
          </a:xfrm>
          <a:prstGeom prst="line">
            <a:avLst/>
          </a:prstGeom>
          <a:noFill/>
          <a:ln w="9525">
            <a:solidFill>
              <a:srgbClr val="000000"/>
            </a:solidFill>
            <a:round/>
            <a:headEnd/>
            <a:tailEnd/>
          </a:ln>
        </p:spPr>
        <p:txBody>
          <a:bodyPr/>
          <a:lstStyle/>
          <a:p>
            <a:endParaRPr lang="en-US"/>
          </a:p>
        </p:txBody>
      </p:sp>
      <p:sp>
        <p:nvSpPr>
          <p:cNvPr id="38946" name="Text Box 49"/>
          <p:cNvSpPr txBox="1">
            <a:spLocks noChangeArrowheads="1"/>
          </p:cNvSpPr>
          <p:nvPr/>
        </p:nvSpPr>
        <p:spPr bwMode="auto">
          <a:xfrm>
            <a:off x="5602288" y="3760788"/>
            <a:ext cx="342900" cy="395287"/>
          </a:xfrm>
          <a:prstGeom prst="rect">
            <a:avLst/>
          </a:prstGeom>
          <a:solidFill>
            <a:srgbClr val="FFFFFF"/>
          </a:solidFill>
          <a:ln w="9525">
            <a:noFill/>
            <a:miter lim="800000"/>
            <a:headEnd/>
            <a:tailEnd/>
          </a:ln>
        </p:spPr>
        <p:txBody>
          <a:bodyPr/>
          <a:lstStyle/>
          <a:p>
            <a:r>
              <a:rPr lang="en-US" sz="1200" b="1">
                <a:latin typeface="Arial Narrow" pitchFamily="34" charset="0"/>
              </a:rPr>
              <a:t>5’</a:t>
            </a:r>
            <a:endParaRPr lang="en-US"/>
          </a:p>
        </p:txBody>
      </p:sp>
      <p:sp>
        <p:nvSpPr>
          <p:cNvPr id="38947" name="Text Box 50"/>
          <p:cNvSpPr txBox="1">
            <a:spLocks noChangeArrowheads="1"/>
          </p:cNvSpPr>
          <p:nvPr/>
        </p:nvSpPr>
        <p:spPr bwMode="auto">
          <a:xfrm>
            <a:off x="5616575" y="2470150"/>
            <a:ext cx="342900" cy="395288"/>
          </a:xfrm>
          <a:prstGeom prst="rect">
            <a:avLst/>
          </a:prstGeom>
          <a:noFill/>
          <a:ln w="9525">
            <a:noFill/>
            <a:miter lim="800000"/>
            <a:headEnd/>
            <a:tailEnd/>
          </a:ln>
        </p:spPr>
        <p:txBody>
          <a:bodyPr/>
          <a:lstStyle/>
          <a:p>
            <a:r>
              <a:rPr lang="en-US" sz="1200" b="1">
                <a:latin typeface="Arial Narrow" pitchFamily="34" charset="0"/>
              </a:rPr>
              <a:t>5’</a:t>
            </a:r>
            <a:endParaRPr lang="en-US"/>
          </a:p>
        </p:txBody>
      </p:sp>
      <p:sp>
        <p:nvSpPr>
          <p:cNvPr id="38948" name="Text Box 51"/>
          <p:cNvSpPr txBox="1">
            <a:spLocks noChangeArrowheads="1"/>
          </p:cNvSpPr>
          <p:nvPr/>
        </p:nvSpPr>
        <p:spPr bwMode="auto">
          <a:xfrm>
            <a:off x="5487988" y="896938"/>
            <a:ext cx="342900" cy="458787"/>
          </a:xfrm>
          <a:prstGeom prst="rect">
            <a:avLst/>
          </a:prstGeom>
          <a:noFill/>
          <a:ln w="9525">
            <a:noFill/>
            <a:miter lim="800000"/>
            <a:headEnd/>
            <a:tailEnd/>
          </a:ln>
        </p:spPr>
        <p:txBody>
          <a:bodyPr/>
          <a:lstStyle/>
          <a:p>
            <a:r>
              <a:rPr lang="en-US" sz="1200">
                <a:latin typeface="Arial Narrow" pitchFamily="34" charset="0"/>
              </a:rPr>
              <a:t>5’</a:t>
            </a:r>
            <a:endParaRPr lang="en-US" sz="1200"/>
          </a:p>
        </p:txBody>
      </p:sp>
      <p:sp>
        <p:nvSpPr>
          <p:cNvPr id="38949" name="Text Box 52"/>
          <p:cNvSpPr txBox="1">
            <a:spLocks noChangeArrowheads="1"/>
          </p:cNvSpPr>
          <p:nvPr/>
        </p:nvSpPr>
        <p:spPr bwMode="auto">
          <a:xfrm>
            <a:off x="5487988" y="1206500"/>
            <a:ext cx="342900" cy="396875"/>
          </a:xfrm>
          <a:prstGeom prst="rect">
            <a:avLst/>
          </a:prstGeom>
          <a:noFill/>
          <a:ln w="9525">
            <a:noFill/>
            <a:miter lim="800000"/>
            <a:headEnd/>
            <a:tailEnd/>
          </a:ln>
        </p:spPr>
        <p:txBody>
          <a:bodyPr/>
          <a:lstStyle/>
          <a:p>
            <a:r>
              <a:rPr lang="en-US" sz="1200" b="1">
                <a:latin typeface="Arial Narrow" pitchFamily="34" charset="0"/>
              </a:rPr>
              <a:t>3’</a:t>
            </a:r>
            <a:endParaRPr lang="en-US" sz="1200"/>
          </a:p>
        </p:txBody>
      </p:sp>
      <p:sp>
        <p:nvSpPr>
          <p:cNvPr id="38950" name="Text Box 53"/>
          <p:cNvSpPr txBox="1">
            <a:spLocks noChangeArrowheads="1"/>
          </p:cNvSpPr>
          <p:nvPr/>
        </p:nvSpPr>
        <p:spPr bwMode="auto">
          <a:xfrm>
            <a:off x="5602288" y="2865438"/>
            <a:ext cx="342900" cy="396875"/>
          </a:xfrm>
          <a:prstGeom prst="rect">
            <a:avLst/>
          </a:prstGeom>
          <a:noFill/>
          <a:ln w="9525">
            <a:noFill/>
            <a:miter lim="800000"/>
            <a:headEnd/>
            <a:tailEnd/>
          </a:ln>
        </p:spPr>
        <p:txBody>
          <a:bodyPr/>
          <a:lstStyle/>
          <a:p>
            <a:r>
              <a:rPr lang="en-US" sz="1200" b="1">
                <a:latin typeface="Arial Narrow" pitchFamily="34" charset="0"/>
              </a:rPr>
              <a:t>3’</a:t>
            </a:r>
            <a:endParaRPr lang="en-US"/>
          </a:p>
        </p:txBody>
      </p:sp>
      <p:sp>
        <p:nvSpPr>
          <p:cNvPr id="38951" name="Text Box 54"/>
          <p:cNvSpPr txBox="1">
            <a:spLocks noChangeArrowheads="1"/>
          </p:cNvSpPr>
          <p:nvPr/>
        </p:nvSpPr>
        <p:spPr bwMode="auto">
          <a:xfrm>
            <a:off x="5602288" y="4156075"/>
            <a:ext cx="342900" cy="396875"/>
          </a:xfrm>
          <a:prstGeom prst="rect">
            <a:avLst/>
          </a:prstGeom>
          <a:solidFill>
            <a:srgbClr val="FFFFFF"/>
          </a:solidFill>
          <a:ln w="9525">
            <a:noFill/>
            <a:miter lim="800000"/>
            <a:headEnd/>
            <a:tailEnd/>
          </a:ln>
        </p:spPr>
        <p:txBody>
          <a:bodyPr/>
          <a:lstStyle/>
          <a:p>
            <a:r>
              <a:rPr lang="en-US" sz="1200" b="1">
                <a:latin typeface="Arial Narrow" pitchFamily="34" charset="0"/>
              </a:rPr>
              <a:t>3’</a:t>
            </a:r>
            <a:endParaRPr lang="en-US"/>
          </a:p>
        </p:txBody>
      </p:sp>
      <p:sp>
        <p:nvSpPr>
          <p:cNvPr id="38952" name="Line 55"/>
          <p:cNvSpPr>
            <a:spLocks noChangeShapeType="1"/>
          </p:cNvSpPr>
          <p:nvPr/>
        </p:nvSpPr>
        <p:spPr bwMode="auto">
          <a:xfrm flipH="1">
            <a:off x="4687888" y="1066800"/>
            <a:ext cx="874712" cy="9525"/>
          </a:xfrm>
          <a:prstGeom prst="line">
            <a:avLst/>
          </a:prstGeom>
          <a:noFill/>
          <a:ln w="28575">
            <a:solidFill>
              <a:srgbClr val="FF0000"/>
            </a:solidFill>
            <a:round/>
            <a:headEnd/>
            <a:tailEnd type="triangle" w="med" len="med"/>
          </a:ln>
        </p:spPr>
        <p:txBody>
          <a:bodyPr/>
          <a:lstStyle/>
          <a:p>
            <a:endParaRPr lang="en-US"/>
          </a:p>
        </p:txBody>
      </p:sp>
      <p:grpSp>
        <p:nvGrpSpPr>
          <p:cNvPr id="2" name="Group 81"/>
          <p:cNvGrpSpPr>
            <a:grpSpLocks/>
          </p:cNvGrpSpPr>
          <p:nvPr/>
        </p:nvGrpSpPr>
        <p:grpSpPr bwMode="auto">
          <a:xfrm>
            <a:off x="3886200" y="1676400"/>
            <a:ext cx="750888" cy="609600"/>
            <a:chOff x="3886200" y="1676400"/>
            <a:chExt cx="750888" cy="609600"/>
          </a:xfrm>
        </p:grpSpPr>
        <p:sp>
          <p:nvSpPr>
            <p:cNvPr id="15390" name="Oval 30"/>
            <p:cNvSpPr>
              <a:spLocks noChangeArrowheads="1"/>
            </p:cNvSpPr>
            <p:nvPr/>
          </p:nvSpPr>
          <p:spPr bwMode="auto">
            <a:xfrm>
              <a:off x="3886200" y="1676400"/>
              <a:ext cx="685800" cy="609600"/>
            </a:xfrm>
            <a:prstGeom prst="ellipse">
              <a:avLst/>
            </a:prstGeom>
            <a:gradFill rotWithShape="0">
              <a:gsLst>
                <a:gs pos="0">
                  <a:srgbClr val="00FFFF"/>
                </a:gs>
                <a:gs pos="100000">
                  <a:srgbClr val="00FFFF">
                    <a:gamma/>
                    <a:shade val="46275"/>
                    <a:invGamma/>
                  </a:srgbClr>
                </a:gs>
              </a:gsLst>
              <a:path path="rect">
                <a:fillToRect r="100000" b="100000"/>
              </a:path>
            </a:gradFill>
            <a:ln w="9525">
              <a:noFill/>
              <a:round/>
              <a:headEnd/>
              <a:tailEnd/>
            </a:ln>
            <a:effectLst>
              <a:outerShdw dist="35921" dir="2700000" algn="ctr" rotWithShape="0">
                <a:srgbClr val="808080"/>
              </a:outerShdw>
            </a:effectLst>
          </p:spPr>
          <p:txBody>
            <a:bodyPr/>
            <a:lstStyle/>
            <a:p>
              <a:pPr>
                <a:defRPr/>
              </a:pPr>
              <a:endParaRPr lang="en-US"/>
            </a:p>
          </p:txBody>
        </p:sp>
        <p:sp>
          <p:nvSpPr>
            <p:cNvPr id="38994" name="Text Box 56"/>
            <p:cNvSpPr txBox="1">
              <a:spLocks noChangeArrowheads="1"/>
            </p:cNvSpPr>
            <p:nvPr/>
          </p:nvSpPr>
          <p:spPr bwMode="auto">
            <a:xfrm>
              <a:off x="3952875" y="1828800"/>
              <a:ext cx="684213" cy="228600"/>
            </a:xfrm>
            <a:prstGeom prst="rect">
              <a:avLst/>
            </a:prstGeom>
            <a:noFill/>
            <a:ln w="9525">
              <a:noFill/>
              <a:miter lim="800000"/>
              <a:headEnd/>
              <a:tailEnd/>
            </a:ln>
          </p:spPr>
          <p:txBody>
            <a:bodyPr/>
            <a:lstStyle/>
            <a:p>
              <a:r>
                <a:rPr lang="en-US" sz="1200" b="1">
                  <a:latin typeface="Century Gothic" pitchFamily="34" charset="0"/>
                </a:rPr>
                <a:t>DNA Pol 1</a:t>
              </a:r>
              <a:endParaRPr lang="en-US">
                <a:latin typeface="Century Gothic" pitchFamily="34" charset="0"/>
              </a:endParaRPr>
            </a:p>
          </p:txBody>
        </p:sp>
      </p:grpSp>
      <p:sp>
        <p:nvSpPr>
          <p:cNvPr id="38954" name="Text Box 58"/>
          <p:cNvSpPr txBox="1">
            <a:spLocks noChangeArrowheads="1"/>
          </p:cNvSpPr>
          <p:nvPr/>
        </p:nvSpPr>
        <p:spPr bwMode="auto">
          <a:xfrm>
            <a:off x="2058988" y="942975"/>
            <a:ext cx="342900" cy="396875"/>
          </a:xfrm>
          <a:prstGeom prst="rect">
            <a:avLst/>
          </a:prstGeom>
          <a:solidFill>
            <a:srgbClr val="FFFFFF"/>
          </a:solidFill>
          <a:ln w="9525">
            <a:noFill/>
            <a:miter lim="800000"/>
            <a:headEnd/>
            <a:tailEnd/>
          </a:ln>
        </p:spPr>
        <p:txBody>
          <a:bodyPr/>
          <a:lstStyle/>
          <a:p>
            <a:r>
              <a:rPr lang="en-US" sz="1200" b="1">
                <a:latin typeface="Arial Narrow" pitchFamily="34" charset="0"/>
              </a:rPr>
              <a:t>3’</a:t>
            </a:r>
            <a:endParaRPr lang="en-US"/>
          </a:p>
        </p:txBody>
      </p:sp>
      <p:sp>
        <p:nvSpPr>
          <p:cNvPr id="38955" name="Text Box 59"/>
          <p:cNvSpPr txBox="1">
            <a:spLocks noChangeArrowheads="1"/>
          </p:cNvSpPr>
          <p:nvPr/>
        </p:nvSpPr>
        <p:spPr bwMode="auto">
          <a:xfrm>
            <a:off x="2058988" y="2262188"/>
            <a:ext cx="342900" cy="396875"/>
          </a:xfrm>
          <a:prstGeom prst="rect">
            <a:avLst/>
          </a:prstGeom>
          <a:noFill/>
          <a:ln w="9525">
            <a:noFill/>
            <a:miter lim="800000"/>
            <a:headEnd/>
            <a:tailEnd/>
          </a:ln>
        </p:spPr>
        <p:txBody>
          <a:bodyPr/>
          <a:lstStyle/>
          <a:p>
            <a:r>
              <a:rPr lang="en-US" sz="1200" b="1">
                <a:latin typeface="Arial Narrow" pitchFamily="34" charset="0"/>
              </a:rPr>
              <a:t>3’</a:t>
            </a:r>
            <a:endParaRPr lang="en-US"/>
          </a:p>
        </p:txBody>
      </p:sp>
      <p:sp>
        <p:nvSpPr>
          <p:cNvPr id="38956" name="Text Box 60"/>
          <p:cNvSpPr txBox="1">
            <a:spLocks noChangeArrowheads="1"/>
          </p:cNvSpPr>
          <p:nvPr/>
        </p:nvSpPr>
        <p:spPr bwMode="auto">
          <a:xfrm>
            <a:off x="2058988" y="3817938"/>
            <a:ext cx="342900" cy="395287"/>
          </a:xfrm>
          <a:prstGeom prst="rect">
            <a:avLst/>
          </a:prstGeom>
          <a:noFill/>
          <a:ln w="9525">
            <a:noFill/>
            <a:miter lim="800000"/>
            <a:headEnd/>
            <a:tailEnd/>
          </a:ln>
        </p:spPr>
        <p:txBody>
          <a:bodyPr/>
          <a:lstStyle/>
          <a:p>
            <a:r>
              <a:rPr lang="en-US" sz="1200" b="1">
                <a:latin typeface="Arial Narrow" pitchFamily="34" charset="0"/>
              </a:rPr>
              <a:t>3’</a:t>
            </a:r>
            <a:endParaRPr lang="en-US" sz="1200"/>
          </a:p>
        </p:txBody>
      </p:sp>
      <p:sp>
        <p:nvSpPr>
          <p:cNvPr id="38957" name="Text Box 61"/>
          <p:cNvSpPr txBox="1">
            <a:spLocks noChangeArrowheads="1"/>
          </p:cNvSpPr>
          <p:nvPr/>
        </p:nvSpPr>
        <p:spPr bwMode="auto">
          <a:xfrm>
            <a:off x="2058988" y="4110038"/>
            <a:ext cx="342900" cy="395287"/>
          </a:xfrm>
          <a:prstGeom prst="rect">
            <a:avLst/>
          </a:prstGeom>
          <a:noFill/>
          <a:ln w="9525">
            <a:noFill/>
            <a:miter lim="800000"/>
            <a:headEnd/>
            <a:tailEnd/>
          </a:ln>
        </p:spPr>
        <p:txBody>
          <a:bodyPr/>
          <a:lstStyle/>
          <a:p>
            <a:r>
              <a:rPr lang="en-US" sz="1200" b="1">
                <a:latin typeface="Arial Narrow" pitchFamily="34" charset="0"/>
              </a:rPr>
              <a:t>5’</a:t>
            </a:r>
            <a:endParaRPr lang="en-US"/>
          </a:p>
        </p:txBody>
      </p:sp>
      <p:sp>
        <p:nvSpPr>
          <p:cNvPr id="38958" name="Text Box 62"/>
          <p:cNvSpPr txBox="1">
            <a:spLocks noChangeArrowheads="1"/>
          </p:cNvSpPr>
          <p:nvPr/>
        </p:nvSpPr>
        <p:spPr bwMode="auto">
          <a:xfrm>
            <a:off x="2079625" y="2849563"/>
            <a:ext cx="342900" cy="395287"/>
          </a:xfrm>
          <a:prstGeom prst="rect">
            <a:avLst/>
          </a:prstGeom>
          <a:solidFill>
            <a:srgbClr val="FFFFFF"/>
          </a:solidFill>
          <a:ln w="9525">
            <a:noFill/>
            <a:miter lim="800000"/>
            <a:headEnd/>
            <a:tailEnd/>
          </a:ln>
        </p:spPr>
        <p:txBody>
          <a:bodyPr/>
          <a:lstStyle/>
          <a:p>
            <a:r>
              <a:rPr lang="en-US" sz="1200" b="1">
                <a:latin typeface="Arial Narrow" pitchFamily="34" charset="0"/>
              </a:rPr>
              <a:t>5’</a:t>
            </a:r>
            <a:endParaRPr lang="en-US" sz="1200"/>
          </a:p>
        </p:txBody>
      </p:sp>
      <p:sp>
        <p:nvSpPr>
          <p:cNvPr id="38959" name="Line 63"/>
          <p:cNvSpPr>
            <a:spLocks noChangeShapeType="1"/>
          </p:cNvSpPr>
          <p:nvPr/>
        </p:nvSpPr>
        <p:spPr bwMode="auto">
          <a:xfrm flipH="1" flipV="1">
            <a:off x="3951288" y="2717800"/>
            <a:ext cx="114300" cy="131763"/>
          </a:xfrm>
          <a:prstGeom prst="line">
            <a:avLst/>
          </a:prstGeom>
          <a:noFill/>
          <a:ln w="9525">
            <a:solidFill>
              <a:srgbClr val="000000"/>
            </a:solidFill>
            <a:round/>
            <a:headEnd/>
            <a:tailEnd type="triangle" w="med" len="med"/>
          </a:ln>
        </p:spPr>
        <p:txBody>
          <a:bodyPr/>
          <a:lstStyle/>
          <a:p>
            <a:endParaRPr lang="en-US"/>
          </a:p>
        </p:txBody>
      </p:sp>
      <p:sp>
        <p:nvSpPr>
          <p:cNvPr id="38960" name="Line 64"/>
          <p:cNvSpPr>
            <a:spLocks noChangeShapeType="1"/>
          </p:cNvSpPr>
          <p:nvPr/>
        </p:nvSpPr>
        <p:spPr bwMode="auto">
          <a:xfrm flipH="1">
            <a:off x="4065588" y="2849563"/>
            <a:ext cx="1828800" cy="0"/>
          </a:xfrm>
          <a:prstGeom prst="line">
            <a:avLst/>
          </a:prstGeom>
          <a:noFill/>
          <a:ln w="9525">
            <a:solidFill>
              <a:srgbClr val="000000"/>
            </a:solidFill>
            <a:round/>
            <a:headEnd/>
            <a:tailEnd/>
          </a:ln>
        </p:spPr>
        <p:txBody>
          <a:bodyPr/>
          <a:lstStyle/>
          <a:p>
            <a:endParaRPr lang="en-US"/>
          </a:p>
        </p:txBody>
      </p:sp>
      <p:sp>
        <p:nvSpPr>
          <p:cNvPr id="38961" name="Line 65"/>
          <p:cNvSpPr>
            <a:spLocks noChangeShapeType="1"/>
          </p:cNvSpPr>
          <p:nvPr/>
        </p:nvSpPr>
        <p:spPr bwMode="auto">
          <a:xfrm flipH="1" flipV="1">
            <a:off x="3722688" y="2717800"/>
            <a:ext cx="342900" cy="131763"/>
          </a:xfrm>
          <a:prstGeom prst="line">
            <a:avLst/>
          </a:prstGeom>
          <a:noFill/>
          <a:ln w="9525">
            <a:solidFill>
              <a:srgbClr val="000000"/>
            </a:solidFill>
            <a:round/>
            <a:headEnd/>
            <a:tailEnd type="triangle" w="med" len="med"/>
          </a:ln>
        </p:spPr>
        <p:txBody>
          <a:bodyPr/>
          <a:lstStyle/>
          <a:p>
            <a:endParaRPr lang="en-US"/>
          </a:p>
        </p:txBody>
      </p:sp>
      <p:sp>
        <p:nvSpPr>
          <p:cNvPr id="38962" name="Line 66"/>
          <p:cNvSpPr>
            <a:spLocks noChangeShapeType="1"/>
          </p:cNvSpPr>
          <p:nvPr/>
        </p:nvSpPr>
        <p:spPr bwMode="auto">
          <a:xfrm flipV="1">
            <a:off x="4065588" y="2717800"/>
            <a:ext cx="114300" cy="131763"/>
          </a:xfrm>
          <a:prstGeom prst="line">
            <a:avLst/>
          </a:prstGeom>
          <a:noFill/>
          <a:ln w="9525">
            <a:solidFill>
              <a:srgbClr val="000000"/>
            </a:solidFill>
            <a:round/>
            <a:headEnd/>
            <a:tailEnd type="triangle" w="med" len="med"/>
          </a:ln>
        </p:spPr>
        <p:txBody>
          <a:bodyPr/>
          <a:lstStyle/>
          <a:p>
            <a:endParaRPr lang="en-US"/>
          </a:p>
        </p:txBody>
      </p:sp>
      <p:sp>
        <p:nvSpPr>
          <p:cNvPr id="38963" name="AutoShape 67"/>
          <p:cNvSpPr>
            <a:spLocks noChangeArrowheads="1"/>
          </p:cNvSpPr>
          <p:nvPr/>
        </p:nvSpPr>
        <p:spPr bwMode="auto">
          <a:xfrm>
            <a:off x="2236788" y="1662113"/>
            <a:ext cx="1485900" cy="527050"/>
          </a:xfrm>
          <a:prstGeom prst="leftArrowCallout">
            <a:avLst>
              <a:gd name="adj1" fmla="val 25000"/>
              <a:gd name="adj2" fmla="val 25000"/>
              <a:gd name="adj3" fmla="val 46988"/>
              <a:gd name="adj4" fmla="val 66667"/>
            </a:avLst>
          </a:prstGeom>
          <a:gradFill rotWithShape="0">
            <a:gsLst>
              <a:gs pos="0">
                <a:srgbClr val="762F00"/>
              </a:gs>
              <a:gs pos="50000">
                <a:srgbClr val="FF6600"/>
              </a:gs>
              <a:gs pos="100000">
                <a:srgbClr val="762F00"/>
              </a:gs>
            </a:gsLst>
            <a:lin ang="5400000" scaled="1"/>
          </a:gradFill>
          <a:ln w="9525">
            <a:noFill/>
            <a:miter lim="800000"/>
            <a:headEnd/>
            <a:tailEnd/>
          </a:ln>
        </p:spPr>
        <p:txBody>
          <a:bodyPr/>
          <a:lstStyle/>
          <a:p>
            <a:endParaRPr lang="en-US"/>
          </a:p>
        </p:txBody>
      </p:sp>
      <p:sp>
        <p:nvSpPr>
          <p:cNvPr id="15428" name="Text Box 68"/>
          <p:cNvSpPr txBox="1">
            <a:spLocks noChangeArrowheads="1"/>
          </p:cNvSpPr>
          <p:nvPr/>
        </p:nvSpPr>
        <p:spPr bwMode="auto">
          <a:xfrm>
            <a:off x="2693988" y="1662113"/>
            <a:ext cx="1028700" cy="527050"/>
          </a:xfrm>
          <a:prstGeom prst="rect">
            <a:avLst/>
          </a:prstGeom>
          <a:solidFill>
            <a:srgbClr val="FFFFFF"/>
          </a:solidFill>
          <a:ln w="9525">
            <a:noFill/>
            <a:miter lim="800000"/>
            <a:headEnd/>
            <a:tailEnd/>
          </a:ln>
          <a:effectLst/>
        </p:spPr>
        <p:txBody>
          <a:bodyPr/>
          <a:lstStyle/>
          <a:p>
            <a:pPr>
              <a:defRPr/>
            </a:pPr>
            <a:r>
              <a:rPr lang="en-US" sz="1200" b="1" dirty="0">
                <a:latin typeface="Century Gothic" pitchFamily="34" charset="0"/>
              </a:rPr>
              <a:t>Direction of synthesis</a:t>
            </a:r>
            <a:endParaRPr lang="en-US" b="1" dirty="0">
              <a:latin typeface="Century Gothic" pitchFamily="34" charset="0"/>
            </a:endParaRPr>
          </a:p>
        </p:txBody>
      </p:sp>
      <p:sp>
        <p:nvSpPr>
          <p:cNvPr id="38965" name="Line 69"/>
          <p:cNvSpPr>
            <a:spLocks noChangeShapeType="1"/>
          </p:cNvSpPr>
          <p:nvPr/>
        </p:nvSpPr>
        <p:spPr bwMode="auto">
          <a:xfrm>
            <a:off x="2516188" y="6015038"/>
            <a:ext cx="3200400" cy="0"/>
          </a:xfrm>
          <a:prstGeom prst="line">
            <a:avLst/>
          </a:prstGeom>
          <a:noFill/>
          <a:ln w="38100">
            <a:solidFill>
              <a:srgbClr val="000000"/>
            </a:solidFill>
            <a:round/>
            <a:headEnd/>
            <a:tailEnd/>
          </a:ln>
        </p:spPr>
        <p:txBody>
          <a:bodyPr/>
          <a:lstStyle/>
          <a:p>
            <a:endParaRPr lang="en-US"/>
          </a:p>
        </p:txBody>
      </p:sp>
      <p:sp>
        <p:nvSpPr>
          <p:cNvPr id="15430" name="Oval 70"/>
          <p:cNvSpPr>
            <a:spLocks noChangeArrowheads="1"/>
          </p:cNvSpPr>
          <p:nvPr/>
        </p:nvSpPr>
        <p:spPr bwMode="auto">
          <a:xfrm>
            <a:off x="3544888" y="5551488"/>
            <a:ext cx="228600" cy="263525"/>
          </a:xfrm>
          <a:prstGeom prst="ellipse">
            <a:avLst/>
          </a:prstGeom>
          <a:gradFill rotWithShape="0">
            <a:gsLst>
              <a:gs pos="0">
                <a:srgbClr val="FF00FF"/>
              </a:gs>
              <a:gs pos="100000">
                <a:srgbClr val="FF00FF">
                  <a:gamma/>
                  <a:shade val="46275"/>
                  <a:invGamma/>
                </a:srgbClr>
              </a:gs>
            </a:gsLst>
            <a:path path="rect">
              <a:fillToRect t="100000" r="100000"/>
            </a:path>
          </a:gradFill>
          <a:ln w="9525">
            <a:noFill/>
            <a:round/>
            <a:headEnd/>
            <a:tailEnd/>
          </a:ln>
          <a:effectLst>
            <a:outerShdw dist="35921" dir="2700000" algn="ctr" rotWithShape="0">
              <a:srgbClr val="808080"/>
            </a:outerShdw>
          </a:effectLst>
        </p:spPr>
        <p:txBody>
          <a:bodyPr/>
          <a:lstStyle/>
          <a:p>
            <a:pPr>
              <a:defRPr/>
            </a:pPr>
            <a:endParaRPr lang="en-US"/>
          </a:p>
        </p:txBody>
      </p:sp>
      <p:sp>
        <p:nvSpPr>
          <p:cNvPr id="15431" name="Oval 71"/>
          <p:cNvSpPr>
            <a:spLocks noChangeArrowheads="1"/>
          </p:cNvSpPr>
          <p:nvPr/>
        </p:nvSpPr>
        <p:spPr bwMode="auto">
          <a:xfrm>
            <a:off x="3887788" y="5551488"/>
            <a:ext cx="228600" cy="263525"/>
          </a:xfrm>
          <a:prstGeom prst="ellipse">
            <a:avLst/>
          </a:prstGeom>
          <a:gradFill rotWithShape="0">
            <a:gsLst>
              <a:gs pos="0">
                <a:srgbClr val="FF00FF"/>
              </a:gs>
              <a:gs pos="100000">
                <a:srgbClr val="FF00FF">
                  <a:gamma/>
                  <a:shade val="46275"/>
                  <a:invGamma/>
                </a:srgbClr>
              </a:gs>
            </a:gsLst>
            <a:path path="rect">
              <a:fillToRect t="100000" r="100000"/>
            </a:path>
          </a:gradFill>
          <a:ln w="9525">
            <a:noFill/>
            <a:round/>
            <a:headEnd/>
            <a:tailEnd/>
          </a:ln>
          <a:effectLst>
            <a:outerShdw dist="35921" dir="2700000" algn="ctr" rotWithShape="0">
              <a:srgbClr val="808080"/>
            </a:outerShdw>
          </a:effectLst>
        </p:spPr>
        <p:txBody>
          <a:bodyPr/>
          <a:lstStyle/>
          <a:p>
            <a:pPr>
              <a:defRPr/>
            </a:pPr>
            <a:endParaRPr lang="en-US"/>
          </a:p>
        </p:txBody>
      </p:sp>
      <p:sp>
        <p:nvSpPr>
          <p:cNvPr id="15432" name="Oval 72"/>
          <p:cNvSpPr>
            <a:spLocks noChangeArrowheads="1"/>
          </p:cNvSpPr>
          <p:nvPr/>
        </p:nvSpPr>
        <p:spPr bwMode="auto">
          <a:xfrm>
            <a:off x="4230688" y="5551488"/>
            <a:ext cx="228600" cy="263525"/>
          </a:xfrm>
          <a:prstGeom prst="ellipse">
            <a:avLst/>
          </a:prstGeom>
          <a:gradFill rotWithShape="0">
            <a:gsLst>
              <a:gs pos="0">
                <a:srgbClr val="FF00FF"/>
              </a:gs>
              <a:gs pos="100000">
                <a:srgbClr val="FF00FF">
                  <a:gamma/>
                  <a:shade val="46275"/>
                  <a:invGamma/>
                </a:srgbClr>
              </a:gs>
            </a:gsLst>
            <a:path path="rect">
              <a:fillToRect t="100000" r="100000"/>
            </a:path>
          </a:gradFill>
          <a:ln w="9525">
            <a:noFill/>
            <a:round/>
            <a:headEnd/>
            <a:tailEnd/>
          </a:ln>
          <a:effectLst>
            <a:outerShdw dist="35921" dir="2700000" algn="ctr" rotWithShape="0">
              <a:srgbClr val="808080"/>
            </a:outerShdw>
          </a:effectLst>
        </p:spPr>
        <p:txBody>
          <a:bodyPr/>
          <a:lstStyle/>
          <a:p>
            <a:pPr>
              <a:defRPr/>
            </a:pPr>
            <a:endParaRPr lang="en-US"/>
          </a:p>
        </p:txBody>
      </p:sp>
      <p:sp>
        <p:nvSpPr>
          <p:cNvPr id="15433" name="Oval 73"/>
          <p:cNvSpPr>
            <a:spLocks noChangeArrowheads="1"/>
          </p:cNvSpPr>
          <p:nvPr/>
        </p:nvSpPr>
        <p:spPr bwMode="auto">
          <a:xfrm>
            <a:off x="4637088" y="5568950"/>
            <a:ext cx="228600" cy="265113"/>
          </a:xfrm>
          <a:prstGeom prst="ellipse">
            <a:avLst/>
          </a:prstGeom>
          <a:gradFill rotWithShape="0">
            <a:gsLst>
              <a:gs pos="0">
                <a:srgbClr val="FF00FF"/>
              </a:gs>
              <a:gs pos="100000">
                <a:srgbClr val="FF00FF">
                  <a:gamma/>
                  <a:shade val="46275"/>
                  <a:invGamma/>
                </a:srgbClr>
              </a:gs>
            </a:gsLst>
            <a:path path="rect">
              <a:fillToRect t="100000" r="100000"/>
            </a:path>
          </a:gradFill>
          <a:ln w="9525">
            <a:noFill/>
            <a:round/>
            <a:headEnd/>
            <a:tailEnd/>
          </a:ln>
          <a:effectLst>
            <a:outerShdw dist="35921" dir="2700000" algn="ctr" rotWithShape="0">
              <a:srgbClr val="808080"/>
            </a:outerShdw>
          </a:effectLst>
        </p:spPr>
        <p:txBody>
          <a:bodyPr/>
          <a:lstStyle/>
          <a:p>
            <a:pPr>
              <a:defRPr/>
            </a:pPr>
            <a:endParaRPr lang="en-US"/>
          </a:p>
        </p:txBody>
      </p:sp>
      <p:sp>
        <p:nvSpPr>
          <p:cNvPr id="38970" name="Line 76"/>
          <p:cNvSpPr>
            <a:spLocks noChangeShapeType="1"/>
          </p:cNvSpPr>
          <p:nvPr/>
        </p:nvSpPr>
        <p:spPr bwMode="auto">
          <a:xfrm flipH="1">
            <a:off x="2541588" y="5683250"/>
            <a:ext cx="563562" cy="9525"/>
          </a:xfrm>
          <a:prstGeom prst="line">
            <a:avLst/>
          </a:prstGeom>
          <a:noFill/>
          <a:ln w="28575">
            <a:solidFill>
              <a:srgbClr val="FF0000"/>
            </a:solidFill>
            <a:round/>
            <a:headEnd/>
            <a:tailEnd type="triangle" w="med" len="med"/>
          </a:ln>
        </p:spPr>
        <p:txBody>
          <a:bodyPr/>
          <a:lstStyle/>
          <a:p>
            <a:endParaRPr lang="en-US"/>
          </a:p>
        </p:txBody>
      </p:sp>
      <p:grpSp>
        <p:nvGrpSpPr>
          <p:cNvPr id="3" name="Group 80"/>
          <p:cNvGrpSpPr>
            <a:grpSpLocks/>
          </p:cNvGrpSpPr>
          <p:nvPr/>
        </p:nvGrpSpPr>
        <p:grpSpPr bwMode="auto">
          <a:xfrm>
            <a:off x="2333625" y="4648200"/>
            <a:ext cx="685800" cy="609600"/>
            <a:chOff x="2333625" y="4648200"/>
            <a:chExt cx="685800" cy="609600"/>
          </a:xfrm>
        </p:grpSpPr>
        <p:sp>
          <p:nvSpPr>
            <p:cNvPr id="15435" name="AutoShape 75"/>
            <p:cNvSpPr>
              <a:spLocks noChangeArrowheads="1"/>
            </p:cNvSpPr>
            <p:nvPr/>
          </p:nvSpPr>
          <p:spPr bwMode="auto">
            <a:xfrm>
              <a:off x="2438400" y="4648200"/>
              <a:ext cx="533400" cy="609600"/>
            </a:xfrm>
            <a:prstGeom prst="octagon">
              <a:avLst>
                <a:gd name="adj" fmla="val 29287"/>
              </a:avLst>
            </a:prstGeom>
            <a:gradFill rotWithShape="0">
              <a:gsLst>
                <a:gs pos="0">
                  <a:srgbClr val="FFFF00"/>
                </a:gs>
                <a:gs pos="100000">
                  <a:srgbClr val="FFFF00">
                    <a:gamma/>
                    <a:shade val="46275"/>
                    <a:invGamma/>
                  </a:srgbClr>
                </a:gs>
              </a:gsLst>
              <a:lin ang="5400000" scaled="1"/>
            </a:gradFill>
            <a:ln w="9525">
              <a:solidFill>
                <a:srgbClr val="FFFFFF"/>
              </a:solidFill>
              <a:miter lim="800000"/>
              <a:headEnd/>
              <a:tailEnd/>
            </a:ln>
            <a:effectLst>
              <a:outerShdw dist="35921" dir="2700000" algn="ctr" rotWithShape="0">
                <a:srgbClr val="808080"/>
              </a:outerShdw>
            </a:effectLst>
          </p:spPr>
          <p:txBody>
            <a:bodyPr/>
            <a:lstStyle/>
            <a:p>
              <a:pPr>
                <a:defRPr/>
              </a:pPr>
              <a:endParaRPr lang="en-US"/>
            </a:p>
          </p:txBody>
        </p:sp>
        <p:sp>
          <p:nvSpPr>
            <p:cNvPr id="38992" name="Text Box 77"/>
            <p:cNvSpPr txBox="1">
              <a:spLocks noChangeArrowheads="1"/>
            </p:cNvSpPr>
            <p:nvPr/>
          </p:nvSpPr>
          <p:spPr bwMode="auto">
            <a:xfrm>
              <a:off x="2333625" y="4686300"/>
              <a:ext cx="685800" cy="246063"/>
            </a:xfrm>
            <a:prstGeom prst="rect">
              <a:avLst/>
            </a:prstGeom>
            <a:noFill/>
            <a:ln w="9525">
              <a:noFill/>
              <a:miter lim="800000"/>
              <a:headEnd/>
              <a:tailEnd/>
            </a:ln>
          </p:spPr>
          <p:txBody>
            <a:bodyPr/>
            <a:lstStyle/>
            <a:p>
              <a:pPr algn="ctr"/>
              <a:r>
                <a:rPr lang="en-US" sz="1200" b="1">
                  <a:latin typeface="Century Gothic" pitchFamily="34" charset="0"/>
                </a:rPr>
                <a:t>DNA</a:t>
              </a:r>
            </a:p>
            <a:p>
              <a:pPr algn="ctr"/>
              <a:r>
                <a:rPr lang="en-US" sz="1200" b="1">
                  <a:latin typeface="Century Gothic" pitchFamily="34" charset="0"/>
                </a:rPr>
                <a:t> ligase</a:t>
              </a:r>
              <a:endParaRPr lang="en-US" sz="1200">
                <a:latin typeface="Century Gothic" pitchFamily="34" charset="0"/>
              </a:endParaRPr>
            </a:p>
          </p:txBody>
        </p:sp>
      </p:grpSp>
      <p:sp>
        <p:nvSpPr>
          <p:cNvPr id="38972" name="Text Box 79"/>
          <p:cNvSpPr txBox="1">
            <a:spLocks noChangeArrowheads="1"/>
          </p:cNvSpPr>
          <p:nvPr/>
        </p:nvSpPr>
        <p:spPr bwMode="auto">
          <a:xfrm>
            <a:off x="5551488" y="5356225"/>
            <a:ext cx="342900" cy="395288"/>
          </a:xfrm>
          <a:prstGeom prst="rect">
            <a:avLst/>
          </a:prstGeom>
          <a:solidFill>
            <a:srgbClr val="FFFFFF"/>
          </a:solidFill>
          <a:ln w="9525">
            <a:noFill/>
            <a:miter lim="800000"/>
            <a:headEnd/>
            <a:tailEnd/>
          </a:ln>
        </p:spPr>
        <p:txBody>
          <a:bodyPr/>
          <a:lstStyle/>
          <a:p>
            <a:r>
              <a:rPr lang="en-US" sz="1200" b="1">
                <a:latin typeface="Arial Narrow" pitchFamily="34" charset="0"/>
              </a:rPr>
              <a:t>5’</a:t>
            </a:r>
            <a:endParaRPr lang="en-US"/>
          </a:p>
        </p:txBody>
      </p:sp>
      <p:sp>
        <p:nvSpPr>
          <p:cNvPr id="38973" name="Text Box 80"/>
          <p:cNvSpPr txBox="1">
            <a:spLocks noChangeArrowheads="1"/>
          </p:cNvSpPr>
          <p:nvPr/>
        </p:nvSpPr>
        <p:spPr bwMode="auto">
          <a:xfrm>
            <a:off x="5602288" y="5843588"/>
            <a:ext cx="342900" cy="395287"/>
          </a:xfrm>
          <a:prstGeom prst="rect">
            <a:avLst/>
          </a:prstGeom>
          <a:solidFill>
            <a:srgbClr val="FFFFFF"/>
          </a:solidFill>
          <a:ln w="9525">
            <a:noFill/>
            <a:miter lim="800000"/>
            <a:headEnd/>
            <a:tailEnd/>
          </a:ln>
        </p:spPr>
        <p:txBody>
          <a:bodyPr/>
          <a:lstStyle/>
          <a:p>
            <a:r>
              <a:rPr lang="en-US" sz="1200" b="1">
                <a:latin typeface="Arial Narrow" pitchFamily="34" charset="0"/>
              </a:rPr>
              <a:t>3’</a:t>
            </a:r>
            <a:endParaRPr lang="en-US"/>
          </a:p>
        </p:txBody>
      </p:sp>
      <p:sp>
        <p:nvSpPr>
          <p:cNvPr id="38974" name="Text Box 81"/>
          <p:cNvSpPr txBox="1">
            <a:spLocks noChangeArrowheads="1"/>
          </p:cNvSpPr>
          <p:nvPr/>
        </p:nvSpPr>
        <p:spPr bwMode="auto">
          <a:xfrm>
            <a:off x="2032000" y="5476875"/>
            <a:ext cx="342900" cy="395288"/>
          </a:xfrm>
          <a:prstGeom prst="rect">
            <a:avLst/>
          </a:prstGeom>
          <a:noFill/>
          <a:ln w="9525">
            <a:noFill/>
            <a:miter lim="800000"/>
            <a:headEnd/>
            <a:tailEnd/>
          </a:ln>
        </p:spPr>
        <p:txBody>
          <a:bodyPr/>
          <a:lstStyle/>
          <a:p>
            <a:r>
              <a:rPr lang="en-US" sz="1200" b="1">
                <a:latin typeface="Arial Narrow" pitchFamily="34" charset="0"/>
              </a:rPr>
              <a:t>3’</a:t>
            </a:r>
            <a:endParaRPr lang="en-US"/>
          </a:p>
        </p:txBody>
      </p:sp>
      <p:sp>
        <p:nvSpPr>
          <p:cNvPr id="38975" name="Text Box 82"/>
          <p:cNvSpPr txBox="1">
            <a:spLocks noChangeArrowheads="1"/>
          </p:cNvSpPr>
          <p:nvPr/>
        </p:nvSpPr>
        <p:spPr bwMode="auto">
          <a:xfrm>
            <a:off x="2051050" y="5751513"/>
            <a:ext cx="290513" cy="439737"/>
          </a:xfrm>
          <a:prstGeom prst="rect">
            <a:avLst/>
          </a:prstGeom>
          <a:noFill/>
          <a:ln w="9525">
            <a:noFill/>
            <a:miter lim="800000"/>
            <a:headEnd/>
            <a:tailEnd/>
          </a:ln>
        </p:spPr>
        <p:txBody>
          <a:bodyPr/>
          <a:lstStyle/>
          <a:p>
            <a:r>
              <a:rPr lang="en-US" sz="1200" b="1">
                <a:latin typeface="Arial Narrow" pitchFamily="34" charset="0"/>
              </a:rPr>
              <a:t>5’</a:t>
            </a:r>
            <a:endParaRPr lang="en-US"/>
          </a:p>
        </p:txBody>
      </p:sp>
      <p:sp>
        <p:nvSpPr>
          <p:cNvPr id="38976" name="Line 84"/>
          <p:cNvSpPr>
            <a:spLocks noChangeShapeType="1"/>
          </p:cNvSpPr>
          <p:nvPr/>
        </p:nvSpPr>
        <p:spPr bwMode="auto">
          <a:xfrm flipH="1">
            <a:off x="5048250" y="5734050"/>
            <a:ext cx="685800" cy="0"/>
          </a:xfrm>
          <a:prstGeom prst="line">
            <a:avLst/>
          </a:prstGeom>
          <a:noFill/>
          <a:ln w="28575">
            <a:solidFill>
              <a:srgbClr val="FF0000"/>
            </a:solidFill>
            <a:round/>
            <a:headEnd/>
            <a:tailEnd type="triangle" w="med" len="med"/>
          </a:ln>
        </p:spPr>
        <p:txBody>
          <a:bodyPr/>
          <a:lstStyle/>
          <a:p>
            <a:endParaRPr lang="en-US"/>
          </a:p>
        </p:txBody>
      </p:sp>
      <p:sp>
        <p:nvSpPr>
          <p:cNvPr id="38977" name="Text Box 85"/>
          <p:cNvSpPr txBox="1">
            <a:spLocks noChangeArrowheads="1"/>
          </p:cNvSpPr>
          <p:nvPr/>
        </p:nvSpPr>
        <p:spPr bwMode="auto">
          <a:xfrm>
            <a:off x="685800" y="3844925"/>
            <a:ext cx="1371600" cy="571500"/>
          </a:xfrm>
          <a:prstGeom prst="rect">
            <a:avLst/>
          </a:prstGeom>
          <a:noFill/>
          <a:ln w="9525">
            <a:noFill/>
            <a:miter lim="800000"/>
            <a:headEnd/>
            <a:tailEnd/>
          </a:ln>
        </p:spPr>
        <p:txBody>
          <a:bodyPr/>
          <a:lstStyle/>
          <a:p>
            <a:pPr algn="ctr"/>
            <a:r>
              <a:rPr lang="en-US" sz="1600" b="1">
                <a:latin typeface="Century Gothic" pitchFamily="34" charset="0"/>
              </a:rPr>
              <a:t>One ‘nick’ remains</a:t>
            </a:r>
            <a:endParaRPr lang="en-US" sz="1600">
              <a:latin typeface="Century Gothic" pitchFamily="34" charset="0"/>
            </a:endParaRPr>
          </a:p>
        </p:txBody>
      </p:sp>
      <p:sp>
        <p:nvSpPr>
          <p:cNvPr id="38978" name="Line 86"/>
          <p:cNvSpPr>
            <a:spLocks noChangeShapeType="1"/>
          </p:cNvSpPr>
          <p:nvPr/>
        </p:nvSpPr>
        <p:spPr bwMode="auto">
          <a:xfrm>
            <a:off x="3771900" y="758825"/>
            <a:ext cx="0" cy="342900"/>
          </a:xfrm>
          <a:prstGeom prst="line">
            <a:avLst/>
          </a:prstGeom>
          <a:noFill/>
          <a:ln w="19050">
            <a:solidFill>
              <a:srgbClr val="000000"/>
            </a:solidFill>
            <a:round/>
            <a:headEnd/>
            <a:tailEnd type="triangle" w="med" len="med"/>
          </a:ln>
        </p:spPr>
        <p:txBody>
          <a:bodyPr/>
          <a:lstStyle/>
          <a:p>
            <a:endParaRPr lang="en-US"/>
          </a:p>
        </p:txBody>
      </p:sp>
      <p:sp>
        <p:nvSpPr>
          <p:cNvPr id="38979" name="Text Box 87"/>
          <p:cNvSpPr txBox="1">
            <a:spLocks noChangeArrowheads="1"/>
          </p:cNvSpPr>
          <p:nvPr/>
        </p:nvSpPr>
        <p:spPr bwMode="auto">
          <a:xfrm>
            <a:off x="3641725" y="511175"/>
            <a:ext cx="914400" cy="342900"/>
          </a:xfrm>
          <a:prstGeom prst="rect">
            <a:avLst/>
          </a:prstGeom>
          <a:noFill/>
          <a:ln w="9525">
            <a:noFill/>
            <a:miter lim="800000"/>
            <a:headEnd/>
            <a:tailEnd/>
          </a:ln>
        </p:spPr>
        <p:txBody>
          <a:bodyPr/>
          <a:lstStyle/>
          <a:p>
            <a:r>
              <a:rPr lang="en-US" sz="1200" b="1">
                <a:latin typeface="Arial Narrow" pitchFamily="34" charset="0"/>
              </a:rPr>
              <a:t>GAP</a:t>
            </a:r>
            <a:endParaRPr lang="en-US"/>
          </a:p>
        </p:txBody>
      </p:sp>
      <p:sp>
        <p:nvSpPr>
          <p:cNvPr id="15448" name="Text Box 88"/>
          <p:cNvSpPr txBox="1">
            <a:spLocks noChangeArrowheads="1"/>
          </p:cNvSpPr>
          <p:nvPr/>
        </p:nvSpPr>
        <p:spPr bwMode="auto">
          <a:xfrm>
            <a:off x="3457575" y="3508375"/>
            <a:ext cx="2105025" cy="225425"/>
          </a:xfrm>
          <a:prstGeom prst="rect">
            <a:avLst/>
          </a:prstGeom>
          <a:noFill/>
          <a:ln w="9525">
            <a:noFill/>
            <a:miter lim="800000"/>
            <a:headEnd/>
            <a:tailEnd/>
          </a:ln>
        </p:spPr>
        <p:txBody>
          <a:bodyPr/>
          <a:lstStyle/>
          <a:p>
            <a:r>
              <a:rPr lang="en-US" sz="1600" b="1">
                <a:latin typeface="Century Gothic" pitchFamily="34" charset="0"/>
              </a:rPr>
              <a:t>‘Nick’ Remains</a:t>
            </a:r>
            <a:endParaRPr lang="en-US" sz="1600">
              <a:latin typeface="Century Gothic" pitchFamily="34" charset="0"/>
            </a:endParaRPr>
          </a:p>
        </p:txBody>
      </p:sp>
      <p:sp>
        <p:nvSpPr>
          <p:cNvPr id="15449" name="AutoShape 89"/>
          <p:cNvSpPr>
            <a:spLocks noChangeArrowheads="1"/>
          </p:cNvSpPr>
          <p:nvPr/>
        </p:nvSpPr>
        <p:spPr bwMode="auto">
          <a:xfrm>
            <a:off x="3581400" y="762000"/>
            <a:ext cx="533400" cy="381000"/>
          </a:xfrm>
          <a:prstGeom prst="downArrow">
            <a:avLst>
              <a:gd name="adj1" fmla="val 50000"/>
              <a:gd name="adj2" fmla="val 25000"/>
            </a:avLst>
          </a:prstGeom>
          <a:gradFill rotWithShape="1">
            <a:gsLst>
              <a:gs pos="0">
                <a:srgbClr val="760000"/>
              </a:gs>
              <a:gs pos="50000">
                <a:srgbClr val="FF0000"/>
              </a:gs>
              <a:gs pos="100000">
                <a:srgbClr val="760000"/>
              </a:gs>
            </a:gsLst>
            <a:lin ang="0" scaled="1"/>
          </a:gradFill>
          <a:ln w="9525">
            <a:solidFill>
              <a:schemeClr val="tx1"/>
            </a:solidFill>
            <a:miter lim="800000"/>
            <a:headEnd/>
            <a:tailEnd/>
          </a:ln>
        </p:spPr>
        <p:txBody>
          <a:bodyPr vert="eaVert" wrap="none" anchor="ctr"/>
          <a:lstStyle/>
          <a:p>
            <a:endParaRPr lang="en-US"/>
          </a:p>
        </p:txBody>
      </p:sp>
      <p:sp>
        <p:nvSpPr>
          <p:cNvPr id="15453" name="Line 93"/>
          <p:cNvSpPr>
            <a:spLocks noChangeShapeType="1"/>
          </p:cNvSpPr>
          <p:nvPr/>
        </p:nvSpPr>
        <p:spPr bwMode="auto">
          <a:xfrm flipV="1">
            <a:off x="3062288" y="5710238"/>
            <a:ext cx="304800" cy="0"/>
          </a:xfrm>
          <a:prstGeom prst="line">
            <a:avLst/>
          </a:prstGeom>
          <a:noFill/>
          <a:ln w="28575">
            <a:solidFill>
              <a:srgbClr val="FF0000"/>
            </a:solidFill>
            <a:round/>
            <a:headEnd/>
            <a:tailEnd/>
          </a:ln>
        </p:spPr>
        <p:txBody>
          <a:bodyPr/>
          <a:lstStyle/>
          <a:p>
            <a:endParaRPr lang="en-US"/>
          </a:p>
        </p:txBody>
      </p:sp>
      <p:sp>
        <p:nvSpPr>
          <p:cNvPr id="15454" name="Text Box 94"/>
          <p:cNvSpPr txBox="1">
            <a:spLocks noChangeArrowheads="1"/>
          </p:cNvSpPr>
          <p:nvPr/>
        </p:nvSpPr>
        <p:spPr bwMode="auto">
          <a:xfrm>
            <a:off x="2743200" y="3048000"/>
            <a:ext cx="1828800" cy="338138"/>
          </a:xfrm>
          <a:prstGeom prst="rect">
            <a:avLst/>
          </a:prstGeom>
          <a:noFill/>
          <a:ln w="9525">
            <a:noFill/>
            <a:miter lim="800000"/>
            <a:headEnd/>
            <a:tailEnd/>
          </a:ln>
        </p:spPr>
        <p:txBody>
          <a:bodyPr>
            <a:spAutoFit/>
          </a:bodyPr>
          <a:lstStyle/>
          <a:p>
            <a:pPr>
              <a:spcBef>
                <a:spcPct val="50000"/>
              </a:spcBef>
            </a:pPr>
            <a:r>
              <a:rPr lang="en-US" sz="1600" b="1">
                <a:latin typeface="Century Gothic" pitchFamily="34" charset="0"/>
              </a:rPr>
              <a:t>New 5’-3’ bond</a:t>
            </a:r>
          </a:p>
        </p:txBody>
      </p:sp>
      <p:sp>
        <p:nvSpPr>
          <p:cNvPr id="15455" name="Line 95"/>
          <p:cNvSpPr>
            <a:spLocks noChangeShapeType="1"/>
          </p:cNvSpPr>
          <p:nvPr/>
        </p:nvSpPr>
        <p:spPr bwMode="auto">
          <a:xfrm flipV="1">
            <a:off x="3489325" y="2633663"/>
            <a:ext cx="0" cy="533400"/>
          </a:xfrm>
          <a:prstGeom prst="line">
            <a:avLst/>
          </a:prstGeom>
          <a:noFill/>
          <a:ln w="9525">
            <a:solidFill>
              <a:schemeClr val="tx1"/>
            </a:solidFill>
            <a:round/>
            <a:headEnd/>
            <a:tailEnd type="triangle" w="med" len="med"/>
          </a:ln>
        </p:spPr>
        <p:txBody>
          <a:bodyPr/>
          <a:lstStyle/>
          <a:p>
            <a:endParaRPr lang="en-US"/>
          </a:p>
        </p:txBody>
      </p:sp>
      <p:sp>
        <p:nvSpPr>
          <p:cNvPr id="15456" name="Oval 96"/>
          <p:cNvSpPr>
            <a:spLocks noChangeArrowheads="1"/>
          </p:cNvSpPr>
          <p:nvPr/>
        </p:nvSpPr>
        <p:spPr bwMode="auto">
          <a:xfrm>
            <a:off x="2755900" y="2466975"/>
            <a:ext cx="228600" cy="265113"/>
          </a:xfrm>
          <a:prstGeom prst="ellipse">
            <a:avLst/>
          </a:prstGeom>
          <a:gradFill rotWithShape="0">
            <a:gsLst>
              <a:gs pos="0">
                <a:srgbClr val="FF00FF"/>
              </a:gs>
              <a:gs pos="100000">
                <a:srgbClr val="FF00FF">
                  <a:gamma/>
                  <a:shade val="46275"/>
                  <a:invGamma/>
                </a:srgbClr>
              </a:gs>
            </a:gsLst>
            <a:path path="rect">
              <a:fillToRect t="100000" r="100000"/>
            </a:path>
          </a:gradFill>
          <a:ln w="9525">
            <a:noFill/>
            <a:round/>
            <a:headEnd/>
            <a:tailEnd/>
          </a:ln>
          <a:effectLst>
            <a:outerShdw dist="35921" dir="2700000" algn="ctr" rotWithShape="0">
              <a:srgbClr val="808080"/>
            </a:outerShdw>
          </a:effectLst>
        </p:spPr>
        <p:txBody>
          <a:bodyPr/>
          <a:lstStyle/>
          <a:p>
            <a:pPr>
              <a:defRPr/>
            </a:pPr>
            <a:endParaRPr lang="en-US"/>
          </a:p>
        </p:txBody>
      </p:sp>
      <p:sp>
        <p:nvSpPr>
          <p:cNvPr id="15457" name="Oval 97"/>
          <p:cNvSpPr>
            <a:spLocks noChangeArrowheads="1"/>
          </p:cNvSpPr>
          <p:nvPr/>
        </p:nvSpPr>
        <p:spPr bwMode="auto">
          <a:xfrm>
            <a:off x="2901950" y="3886200"/>
            <a:ext cx="228600" cy="265113"/>
          </a:xfrm>
          <a:prstGeom prst="ellipse">
            <a:avLst/>
          </a:prstGeom>
          <a:gradFill rotWithShape="0">
            <a:gsLst>
              <a:gs pos="0">
                <a:srgbClr val="FF00FF"/>
              </a:gs>
              <a:gs pos="100000">
                <a:srgbClr val="FF00FF">
                  <a:gamma/>
                  <a:shade val="46275"/>
                  <a:invGamma/>
                </a:srgbClr>
              </a:gs>
            </a:gsLst>
            <a:path path="rect">
              <a:fillToRect t="100000" r="100000"/>
            </a:path>
          </a:gradFill>
          <a:ln w="9525">
            <a:noFill/>
            <a:round/>
            <a:headEnd/>
            <a:tailEnd/>
          </a:ln>
          <a:effectLst>
            <a:outerShdw dist="35921" dir="2700000" algn="ctr" rotWithShape="0">
              <a:srgbClr val="808080"/>
            </a:outerShdw>
          </a:effectLst>
        </p:spPr>
        <p:txBody>
          <a:bodyPr/>
          <a:lstStyle/>
          <a:p>
            <a:pPr>
              <a:defRPr/>
            </a:pPr>
            <a:endParaRPr lang="en-US"/>
          </a:p>
        </p:txBody>
      </p:sp>
      <p:sp>
        <p:nvSpPr>
          <p:cNvPr id="15458" name="Oval 98"/>
          <p:cNvSpPr>
            <a:spLocks noChangeArrowheads="1"/>
          </p:cNvSpPr>
          <p:nvPr/>
        </p:nvSpPr>
        <p:spPr bwMode="auto">
          <a:xfrm>
            <a:off x="2863850" y="5578475"/>
            <a:ext cx="228600" cy="265113"/>
          </a:xfrm>
          <a:prstGeom prst="ellipse">
            <a:avLst/>
          </a:prstGeom>
          <a:gradFill rotWithShape="0">
            <a:gsLst>
              <a:gs pos="0">
                <a:srgbClr val="FF00FF"/>
              </a:gs>
              <a:gs pos="100000">
                <a:srgbClr val="FF00FF">
                  <a:gamma/>
                  <a:shade val="46275"/>
                  <a:invGamma/>
                </a:srgbClr>
              </a:gs>
            </a:gsLst>
            <a:path path="rect">
              <a:fillToRect t="100000" r="100000"/>
            </a:path>
          </a:gradFill>
          <a:ln w="9525">
            <a:noFill/>
            <a:round/>
            <a:headEnd/>
            <a:tailEnd/>
          </a:ln>
          <a:effectLst>
            <a:outerShdw dist="35921" dir="2700000" algn="ctr" rotWithShape="0">
              <a:srgbClr val="808080"/>
            </a:outerShdw>
          </a:effectLst>
        </p:spPr>
        <p:txBody>
          <a:bodyPr/>
          <a:lstStyle/>
          <a:p>
            <a:pPr>
              <a:defRPr/>
            </a:pPr>
            <a:endParaRPr lang="en-US"/>
          </a:p>
        </p:txBody>
      </p:sp>
      <p:sp>
        <p:nvSpPr>
          <p:cNvPr id="38988" name="Oval 83"/>
          <p:cNvSpPr>
            <a:spLocks noChangeArrowheads="1"/>
          </p:cNvSpPr>
          <p:nvPr/>
        </p:nvSpPr>
        <p:spPr bwMode="auto">
          <a:xfrm>
            <a:off x="3265488" y="5562600"/>
            <a:ext cx="228600" cy="263525"/>
          </a:xfrm>
          <a:prstGeom prst="ellipse">
            <a:avLst/>
          </a:prstGeom>
          <a:gradFill rotWithShape="0">
            <a:gsLst>
              <a:gs pos="0">
                <a:srgbClr val="FF00FF"/>
              </a:gs>
              <a:gs pos="100000">
                <a:srgbClr val="760076"/>
              </a:gs>
            </a:gsLst>
            <a:path path="rect">
              <a:fillToRect t="100000" r="100000"/>
            </a:path>
          </a:gradFill>
          <a:ln w="9525">
            <a:noFill/>
            <a:round/>
            <a:headEnd/>
            <a:tailEnd/>
          </a:ln>
        </p:spPr>
        <p:txBody>
          <a:bodyPr/>
          <a:lstStyle/>
          <a:p>
            <a:endParaRPr lang="en-US"/>
          </a:p>
        </p:txBody>
      </p:sp>
      <p:sp>
        <p:nvSpPr>
          <p:cNvPr id="15391" name="Oval 31"/>
          <p:cNvSpPr>
            <a:spLocks noChangeArrowheads="1"/>
          </p:cNvSpPr>
          <p:nvPr/>
        </p:nvSpPr>
        <p:spPr bwMode="auto">
          <a:xfrm>
            <a:off x="3478213" y="2452688"/>
            <a:ext cx="228600" cy="265112"/>
          </a:xfrm>
          <a:prstGeom prst="ellipse">
            <a:avLst/>
          </a:prstGeom>
          <a:gradFill rotWithShape="0">
            <a:gsLst>
              <a:gs pos="0">
                <a:srgbClr val="FF00FF"/>
              </a:gs>
              <a:gs pos="100000">
                <a:srgbClr val="FF00FF">
                  <a:gamma/>
                  <a:shade val="46275"/>
                  <a:invGamma/>
                </a:srgbClr>
              </a:gs>
            </a:gsLst>
            <a:path path="rect">
              <a:fillToRect t="100000" r="100000"/>
            </a:path>
          </a:gradFill>
          <a:ln w="9525">
            <a:noFill/>
            <a:round/>
            <a:headEnd/>
            <a:tailEnd/>
          </a:ln>
          <a:effectLst>
            <a:outerShdw dist="35921" dir="2700000" algn="ctr" rotWithShape="0">
              <a:srgbClr val="808080"/>
            </a:outerShdw>
          </a:effectLst>
        </p:spPr>
        <p:txBody>
          <a:bodyPr/>
          <a:lstStyle/>
          <a:p>
            <a:pPr>
              <a:defRPr/>
            </a:pPr>
            <a:endParaRPr lang="en-US"/>
          </a:p>
        </p:txBody>
      </p:sp>
      <p:sp>
        <p:nvSpPr>
          <p:cNvPr id="38990" name="Text Box 62"/>
          <p:cNvSpPr txBox="1">
            <a:spLocks noChangeArrowheads="1"/>
          </p:cNvSpPr>
          <p:nvPr/>
        </p:nvSpPr>
        <p:spPr bwMode="auto">
          <a:xfrm>
            <a:off x="2095500" y="1295400"/>
            <a:ext cx="342900" cy="395288"/>
          </a:xfrm>
          <a:prstGeom prst="rect">
            <a:avLst/>
          </a:prstGeom>
          <a:solidFill>
            <a:srgbClr val="FFFFFF"/>
          </a:solidFill>
          <a:ln w="9525">
            <a:noFill/>
            <a:miter lim="800000"/>
            <a:headEnd/>
            <a:tailEnd/>
          </a:ln>
        </p:spPr>
        <p:txBody>
          <a:bodyPr/>
          <a:lstStyle/>
          <a:p>
            <a:r>
              <a:rPr lang="en-US" sz="1200" b="1">
                <a:latin typeface="Arial Narrow" pitchFamily="34" charset="0"/>
              </a:rPr>
              <a:t>5’</a:t>
            </a:r>
            <a:endParaRPr lang="en-US" sz="1200"/>
          </a:p>
        </p:txBody>
      </p:sp>
      <p:sp>
        <p:nvSpPr>
          <p:cNvPr id="4" name="TextBox 3"/>
          <p:cNvSpPr txBox="1"/>
          <p:nvPr/>
        </p:nvSpPr>
        <p:spPr>
          <a:xfrm>
            <a:off x="6324600" y="4724400"/>
            <a:ext cx="2590800" cy="1384995"/>
          </a:xfrm>
          <a:prstGeom prst="rect">
            <a:avLst/>
          </a:prstGeom>
          <a:noFill/>
        </p:spPr>
        <p:txBody>
          <a:bodyPr wrap="square" rtlCol="0">
            <a:spAutoFit/>
          </a:bodyPr>
          <a:lstStyle/>
          <a:p>
            <a:r>
              <a:rPr lang="en-US" sz="2800" dirty="0">
                <a:latin typeface="Century Gothic"/>
                <a:cs typeface="Century Gothic"/>
              </a:rPr>
              <a:t>Differentiate GAP and NICK!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449"/>
                                        </p:tgtEl>
                                        <p:attrNameLst>
                                          <p:attrName>style.visibility</p:attrName>
                                        </p:attrNameLst>
                                      </p:cBhvr>
                                      <p:to>
                                        <p:strVal val="visible"/>
                                      </p:to>
                                    </p:set>
                                    <p:animEffect transition="in" filter="dissolve">
                                      <p:cBhvr>
                                        <p:cTn id="7" dur="500"/>
                                        <p:tgtEl>
                                          <p:spTgt spid="15449"/>
                                        </p:tgtEl>
                                      </p:cBhvr>
                                    </p:animEffect>
                                  </p:childTnLst>
                                </p:cTn>
                              </p:par>
                            </p:childTnLst>
                          </p:cTn>
                        </p:par>
                      </p:childTnLst>
                    </p:cTn>
                  </p:par>
                  <p:par>
                    <p:cTn id="8" fill="hold">
                      <p:stCondLst>
                        <p:cond delay="indefinite"/>
                      </p:stCondLst>
                      <p:childTnLst>
                        <p:par>
                          <p:cTn id="9" fill="hold">
                            <p:stCondLst>
                              <p:cond delay="0"/>
                            </p:stCondLst>
                            <p:childTnLst>
                              <p:par>
                                <p:cTn id="10" presetID="49" presetClass="path" presetSubtype="0" accel="50000" decel="50000" fill="hold" nodeType="clickEffect">
                                  <p:stCondLst>
                                    <p:cond delay="0"/>
                                  </p:stCondLst>
                                  <p:childTnLst>
                                    <p:animMotion origin="layout" path="M -2.22222E-6 -1.64662E-6 L -0.0493 0.06661 " pathEditMode="relative" rAng="0" ptsTypes="AA">
                                      <p:cBhvr>
                                        <p:cTn id="11" dur="2000" fill="hold"/>
                                        <p:tgtEl>
                                          <p:spTgt spid="2"/>
                                        </p:tgtEl>
                                        <p:attrNameLst>
                                          <p:attrName>ppt_x</p:attrName>
                                          <p:attrName>ppt_y</p:attrName>
                                        </p:attrNameLst>
                                      </p:cBhvr>
                                      <p:rCtr x="-2500" y="3300"/>
                                    </p:animMotion>
                                  </p:childTnLst>
                                </p:cTn>
                              </p:par>
                            </p:childTnLst>
                          </p:cTn>
                        </p:par>
                      </p:childTnLst>
                    </p:cTn>
                  </p:par>
                  <p:par>
                    <p:cTn id="12" fill="hold">
                      <p:stCondLst>
                        <p:cond delay="indefinite"/>
                      </p:stCondLst>
                      <p:childTnLst>
                        <p:par>
                          <p:cTn id="13" fill="hold">
                            <p:stCondLst>
                              <p:cond delay="0"/>
                            </p:stCondLst>
                            <p:childTnLst>
                              <p:par>
                                <p:cTn id="14" presetID="0" presetClass="path" presetSubtype="0" accel="50000" decel="50000" fill="hold" grpId="0" nodeType="clickEffect">
                                  <p:stCondLst>
                                    <p:cond delay="0"/>
                                  </p:stCondLst>
                                  <p:childTnLst>
                                    <p:animMotion origin="layout" path="M 3.33333E-6 4.21965E-6 L 0.1 0.04439 " pathEditMode="relative" ptsTypes="AA">
                                      <p:cBhvr>
                                        <p:cTn id="15" dur="2000" fill="hold"/>
                                        <p:tgtEl>
                                          <p:spTgt spid="15450"/>
                                        </p:tgtEl>
                                        <p:attrNameLst>
                                          <p:attrName>ppt_x</p:attrName>
                                          <p:attrName>ppt_y</p:attrName>
                                        </p:attrNameLst>
                                      </p:cBhvr>
                                    </p:animMotion>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5451"/>
                                        </p:tgtEl>
                                        <p:attrNameLst>
                                          <p:attrName>style.visibility</p:attrName>
                                        </p:attrNameLst>
                                      </p:cBhvr>
                                      <p:to>
                                        <p:strVal val="visible"/>
                                      </p:to>
                                    </p:set>
                                    <p:animEffect transition="in" filter="dissolve">
                                      <p:cBhvr>
                                        <p:cTn id="20" dur="500"/>
                                        <p:tgtEl>
                                          <p:spTgt spid="15451"/>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5454"/>
                                        </p:tgtEl>
                                        <p:attrNameLst>
                                          <p:attrName>style.visibility</p:attrName>
                                        </p:attrNameLst>
                                      </p:cBhvr>
                                      <p:to>
                                        <p:strVal val="visible"/>
                                      </p:to>
                                    </p:set>
                                    <p:animEffect transition="in" filter="dissolve">
                                      <p:cBhvr>
                                        <p:cTn id="25" dur="500"/>
                                        <p:tgtEl>
                                          <p:spTgt spid="15454"/>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5455"/>
                                        </p:tgtEl>
                                        <p:attrNameLst>
                                          <p:attrName>style.visibility</p:attrName>
                                        </p:attrNameLst>
                                      </p:cBhvr>
                                      <p:to>
                                        <p:strVal val="visible"/>
                                      </p:to>
                                    </p:set>
                                    <p:animEffect transition="in" filter="dissolve">
                                      <p:cBhvr>
                                        <p:cTn id="28" dur="500"/>
                                        <p:tgtEl>
                                          <p:spTgt spid="15455"/>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5407"/>
                                        </p:tgtEl>
                                        <p:attrNameLst>
                                          <p:attrName>style.visibility</p:attrName>
                                        </p:attrNameLst>
                                      </p:cBhvr>
                                      <p:to>
                                        <p:strVal val="visible"/>
                                      </p:to>
                                    </p:set>
                                    <p:animEffect transition="in" filter="dissolve">
                                      <p:cBhvr>
                                        <p:cTn id="33" dur="500"/>
                                        <p:tgtEl>
                                          <p:spTgt spid="15407"/>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5408"/>
                                        </p:tgtEl>
                                        <p:attrNameLst>
                                          <p:attrName>style.visibility</p:attrName>
                                        </p:attrNameLst>
                                      </p:cBhvr>
                                      <p:to>
                                        <p:strVal val="visible"/>
                                      </p:to>
                                    </p:set>
                                    <p:animEffect transition="in" filter="dissolve">
                                      <p:cBhvr>
                                        <p:cTn id="36" dur="500"/>
                                        <p:tgtEl>
                                          <p:spTgt spid="15408"/>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5448"/>
                                        </p:tgtEl>
                                        <p:attrNameLst>
                                          <p:attrName>style.visibility</p:attrName>
                                        </p:attrNameLst>
                                      </p:cBhvr>
                                      <p:to>
                                        <p:strVal val="visible"/>
                                      </p:to>
                                    </p:set>
                                    <p:animEffect transition="in" filter="dissolve">
                                      <p:cBhvr>
                                        <p:cTn id="39" dur="500"/>
                                        <p:tgtEl>
                                          <p:spTgt spid="15448"/>
                                        </p:tgtEl>
                                      </p:cBhvr>
                                    </p:animEffect>
                                  </p:childTnLst>
                                </p:cTn>
                              </p:par>
                            </p:childTnLst>
                          </p:cTn>
                        </p:par>
                      </p:childTnLst>
                    </p:cTn>
                  </p:par>
                  <p:par>
                    <p:cTn id="40" fill="hold">
                      <p:stCondLst>
                        <p:cond delay="indefinite"/>
                      </p:stCondLst>
                      <p:childTnLst>
                        <p:par>
                          <p:cTn id="41" fill="hold">
                            <p:stCondLst>
                              <p:cond delay="0"/>
                            </p:stCondLst>
                            <p:childTnLst>
                              <p:par>
                                <p:cTn id="42" presetID="49" presetClass="path" presetSubtype="0" accel="50000" decel="50000" fill="hold" nodeType="clickEffect">
                                  <p:stCondLst>
                                    <p:cond delay="0"/>
                                  </p:stCondLst>
                                  <p:childTnLst>
                                    <p:animMotion origin="layout" path="M 3.33333E-6 -4.11656E-6 L 0.06666 0.08881 " pathEditMode="relative" rAng="0" ptsTypes="AA">
                                      <p:cBhvr>
                                        <p:cTn id="43" dur="2000" fill="hold"/>
                                        <p:tgtEl>
                                          <p:spTgt spid="3"/>
                                        </p:tgtEl>
                                        <p:attrNameLst>
                                          <p:attrName>ppt_x</p:attrName>
                                          <p:attrName>ppt_y</p:attrName>
                                        </p:attrNameLst>
                                      </p:cBhvr>
                                      <p:rCtr x="3300" y="4400"/>
                                    </p:animMotion>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15453"/>
                                        </p:tgtEl>
                                        <p:attrNameLst>
                                          <p:attrName>style.visibility</p:attrName>
                                        </p:attrNameLst>
                                      </p:cBhvr>
                                      <p:to>
                                        <p:strVal val="visible"/>
                                      </p:to>
                                    </p:set>
                                    <p:animEffect transition="in" filter="dissolve">
                                      <p:cBhvr>
                                        <p:cTn id="48" dur="500"/>
                                        <p:tgtEl>
                                          <p:spTgt spid="15453"/>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51" grpId="0" animBg="1"/>
      <p:bldP spid="15450" grpId="0" animBg="1"/>
      <p:bldP spid="15407" grpId="0" animBg="1"/>
      <p:bldP spid="15408" grpId="0" animBg="1"/>
      <p:bldP spid="15448" grpId="0"/>
      <p:bldP spid="15449" grpId="0" animBg="1"/>
      <p:bldP spid="15453" grpId="0" animBg="1"/>
      <p:bldP spid="15454" grpId="0"/>
      <p:bldP spid="15455" grpId="0" animBg="1"/>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990600" y="228600"/>
            <a:ext cx="7391400" cy="609600"/>
          </a:xfrm>
          <a:ln>
            <a:solidFill>
              <a:srgbClr val="FFFFFF"/>
            </a:solidFill>
          </a:ln>
        </p:spPr>
        <p:style>
          <a:lnRef idx="2">
            <a:schemeClr val="accent4"/>
          </a:lnRef>
          <a:fillRef idx="1">
            <a:schemeClr val="lt1"/>
          </a:fillRef>
          <a:effectRef idx="0">
            <a:schemeClr val="accent4"/>
          </a:effectRef>
          <a:fontRef idx="minor">
            <a:schemeClr val="dk1"/>
          </a:fontRef>
        </p:style>
        <p:txBody>
          <a:bodyPr/>
          <a:lstStyle/>
          <a:p>
            <a:pPr eaLnBrk="1" hangingPunct="1"/>
            <a:r>
              <a:rPr lang="en-US" altLang="zh-CN" sz="2600" b="1">
                <a:solidFill>
                  <a:srgbClr val="000000"/>
                </a:solidFill>
                <a:latin typeface="Century Gothic" pitchFamily="34" charset="0"/>
              </a:rPr>
              <a:t>  Recoiling the DNA into a Helix</a:t>
            </a:r>
            <a:endParaRPr lang="en-US" sz="2600" b="1">
              <a:solidFill>
                <a:srgbClr val="000000"/>
              </a:solidFill>
              <a:latin typeface="Century Gothic" pitchFamily="34" charset="0"/>
            </a:endParaRPr>
          </a:p>
        </p:txBody>
      </p:sp>
      <p:sp>
        <p:nvSpPr>
          <p:cNvPr id="43011" name="Rectangle 3"/>
          <p:cNvSpPr>
            <a:spLocks noGrp="1" noChangeArrowheads="1"/>
          </p:cNvSpPr>
          <p:nvPr>
            <p:ph idx="1"/>
          </p:nvPr>
        </p:nvSpPr>
        <p:spPr>
          <a:xfrm>
            <a:off x="609600" y="990600"/>
            <a:ext cx="7924800" cy="1905000"/>
          </a:xfrm>
        </p:spPr>
        <p:txBody>
          <a:bodyPr/>
          <a:lstStyle/>
          <a:p>
            <a:pPr eaLnBrk="1" hangingPunct="1">
              <a:buClr>
                <a:schemeClr val="tx1"/>
              </a:buClr>
            </a:pPr>
            <a:r>
              <a:rPr lang="en-US" altLang="zh-CN" sz="2400" dirty="0">
                <a:solidFill>
                  <a:srgbClr val="000000"/>
                </a:solidFill>
                <a:latin typeface="Century Gothic" pitchFamily="34" charset="0"/>
              </a:rPr>
              <a:t>Once the replication fork has moved past, the double stranded DNA molecule </a:t>
            </a:r>
            <a:r>
              <a:rPr lang="en-US" altLang="zh-CN" sz="2400" b="1" dirty="0">
                <a:solidFill>
                  <a:srgbClr val="000000"/>
                </a:solidFill>
                <a:latin typeface="Century Gothic" pitchFamily="34" charset="0"/>
              </a:rPr>
              <a:t>automatically rewinds</a:t>
            </a:r>
            <a:r>
              <a:rPr lang="en-US" altLang="zh-CN" sz="2400" dirty="0">
                <a:solidFill>
                  <a:srgbClr val="000000"/>
                </a:solidFill>
                <a:latin typeface="Century Gothic" pitchFamily="34" charset="0"/>
              </a:rPr>
              <a:t> into a helix.</a:t>
            </a:r>
            <a:endParaRPr lang="en-US" sz="2400" dirty="0">
              <a:solidFill>
                <a:srgbClr val="000000"/>
              </a:solidFill>
              <a:latin typeface="Century Gothic" pitchFamily="34" charset="0"/>
            </a:endParaRPr>
          </a:p>
        </p:txBody>
      </p:sp>
      <p:sp>
        <p:nvSpPr>
          <p:cNvPr id="44035" name="Slide Number Placeholder 5"/>
          <p:cNvSpPr>
            <a:spLocks noGrp="1"/>
          </p:cNvSpPr>
          <p:nvPr>
            <p:ph type="sldNum" sz="quarter" idx="12"/>
          </p:nvPr>
        </p:nvSpPr>
        <p:spPr/>
        <p:txBody>
          <a:bodyPr/>
          <a:lstStyle/>
          <a:p>
            <a:pPr>
              <a:defRPr/>
            </a:pPr>
            <a:fld id="{CD4CC783-0643-4B6B-9EBB-B3E3092E6D85}" type="slidenum">
              <a:rPr lang="en-US" altLang="en-US"/>
              <a:pPr>
                <a:defRPr/>
              </a:pPr>
              <a:t>35</a:t>
            </a:fld>
            <a:endParaRPr lang="en-US" altLang="en-US"/>
          </a:p>
        </p:txBody>
      </p:sp>
      <p:pic>
        <p:nvPicPr>
          <p:cNvPr id="2" name="Picture 1"/>
          <p:cNvPicPr>
            <a:picLocks noChangeAspect="1"/>
          </p:cNvPicPr>
          <p:nvPr/>
        </p:nvPicPr>
        <p:blipFill>
          <a:blip r:embed="rId2"/>
          <a:stretch>
            <a:fillRect/>
          </a:stretch>
        </p:blipFill>
        <p:spPr>
          <a:xfrm>
            <a:off x="682752" y="2818435"/>
            <a:ext cx="7546848" cy="3582365"/>
          </a:xfrm>
          <a:prstGeom prst="rect">
            <a:avLst/>
          </a:prstGeom>
        </p:spPr>
      </p:pic>
      <p:sp>
        <p:nvSpPr>
          <p:cNvPr id="3" name="Rectangle 2"/>
          <p:cNvSpPr/>
          <p:nvPr/>
        </p:nvSpPr>
        <p:spPr>
          <a:xfrm>
            <a:off x="3657600" y="6019800"/>
            <a:ext cx="4572000" cy="246221"/>
          </a:xfrm>
          <a:prstGeom prst="rect">
            <a:avLst/>
          </a:prstGeom>
        </p:spPr>
        <p:txBody>
          <a:bodyPr>
            <a:spAutoFit/>
          </a:bodyPr>
          <a:lstStyle/>
          <a:p>
            <a:pPr algn="ctr"/>
            <a:r>
              <a:rPr lang="en-US" sz="1000" dirty="0"/>
              <a:t>http://</a:t>
            </a:r>
            <a:r>
              <a:rPr lang="en-US" sz="1000" dirty="0" err="1"/>
              <a:t>kimwootae.com.ne.kr</a:t>
            </a:r>
            <a:r>
              <a:rPr lang="en-US" sz="1000" dirty="0"/>
              <a:t>/</a:t>
            </a:r>
            <a:r>
              <a:rPr lang="en-US" sz="1000" dirty="0" err="1"/>
              <a:t>apbiology</a:t>
            </a:r>
            <a:r>
              <a:rPr lang="en-US" sz="1000" dirty="0"/>
              <a:t>/chap10.htm</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685800"/>
            <a:ext cx="8229600" cy="1143000"/>
          </a:xfrm>
        </p:spPr>
        <p:txBody>
          <a:bodyPr/>
          <a:lstStyle/>
          <a:p>
            <a:r>
              <a:rPr lang="en-US" dirty="0">
                <a:latin typeface="Century Gothic"/>
                <a:cs typeface="Century Gothic"/>
              </a:rPr>
              <a:t>End of Chapter 2!</a:t>
            </a:r>
          </a:p>
        </p:txBody>
      </p:sp>
      <p:sp>
        <p:nvSpPr>
          <p:cNvPr id="3" name="Slide Number Placeholder 2"/>
          <p:cNvSpPr>
            <a:spLocks noGrp="1"/>
          </p:cNvSpPr>
          <p:nvPr>
            <p:ph type="sldNum" sz="quarter" idx="12"/>
          </p:nvPr>
        </p:nvSpPr>
        <p:spPr/>
        <p:txBody>
          <a:bodyPr/>
          <a:lstStyle/>
          <a:p>
            <a:pPr>
              <a:defRPr/>
            </a:pPr>
            <a:fld id="{6028F243-6321-48E8-8D44-6BB1B9D95F97}" type="slidenum">
              <a:rPr lang="en-US" smtClean="0"/>
              <a:pPr>
                <a:defRPr/>
              </a:pPr>
              <a:t>36</a:t>
            </a:fld>
            <a:endParaRPr lang="en-US"/>
          </a:p>
        </p:txBody>
      </p:sp>
      <p:pic>
        <p:nvPicPr>
          <p:cNvPr id="4" name="Picture 3"/>
          <p:cNvPicPr>
            <a:picLocks noChangeAspect="1"/>
          </p:cNvPicPr>
          <p:nvPr/>
        </p:nvPicPr>
        <p:blipFill>
          <a:blip r:embed="rId2"/>
          <a:stretch>
            <a:fillRect/>
          </a:stretch>
        </p:blipFill>
        <p:spPr>
          <a:xfrm>
            <a:off x="2349500" y="2286000"/>
            <a:ext cx="4432300" cy="3583562"/>
          </a:xfrm>
          <a:prstGeom prst="rect">
            <a:avLst/>
          </a:prstGeom>
        </p:spPr>
      </p:pic>
    </p:spTree>
    <p:extLst>
      <p:ext uri="{BB962C8B-B14F-4D97-AF65-F5344CB8AC3E}">
        <p14:creationId xmlns:p14="http://schemas.microsoft.com/office/powerpoint/2010/main" val="379282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Slide Number Placeholder 3"/>
          <p:cNvSpPr>
            <a:spLocks noGrp="1"/>
          </p:cNvSpPr>
          <p:nvPr>
            <p:ph type="sldNum" sz="quarter" idx="12"/>
          </p:nvPr>
        </p:nvSpPr>
        <p:spPr/>
        <p:txBody>
          <a:bodyPr/>
          <a:lstStyle/>
          <a:p>
            <a:pPr>
              <a:defRPr/>
            </a:pPr>
            <a:fld id="{A26DDD35-47A3-4C55-84F0-23963AEDC3E0}" type="slidenum">
              <a:rPr lang="en-US" altLang="en-US"/>
              <a:pPr>
                <a:defRPr/>
              </a:pPr>
              <a:t>4</a:t>
            </a:fld>
            <a:endParaRPr lang="en-US" altLang="en-US"/>
          </a:p>
        </p:txBody>
      </p:sp>
      <p:sp>
        <p:nvSpPr>
          <p:cNvPr id="5125" name="Rectangle 5"/>
          <p:cNvSpPr>
            <a:spLocks noChangeArrowheads="1"/>
          </p:cNvSpPr>
          <p:nvPr/>
        </p:nvSpPr>
        <p:spPr bwMode="auto">
          <a:xfrm>
            <a:off x="381000" y="1524000"/>
            <a:ext cx="4495800" cy="4572000"/>
          </a:xfrm>
          <a:prstGeom prst="rect">
            <a:avLst/>
          </a:prstGeom>
          <a:noFill/>
          <a:ln w="9525">
            <a:noFill/>
            <a:miter lim="800000"/>
            <a:headEnd/>
            <a:tailEnd/>
          </a:ln>
        </p:spPr>
        <p:txBody>
          <a:bodyPr/>
          <a:lstStyle/>
          <a:p>
            <a:pPr marL="342900" indent="-342900">
              <a:spcBef>
                <a:spcPct val="20000"/>
              </a:spcBef>
              <a:buClr>
                <a:schemeClr val="tx2"/>
              </a:buClr>
              <a:buSzPct val="70000"/>
              <a:buFont typeface="Wingdings" pitchFamily="2" charset="2"/>
              <a:buChar char="l"/>
            </a:pPr>
            <a:r>
              <a:rPr lang="en-US" sz="2400" dirty="0">
                <a:latin typeface="Century Gothic" pitchFamily="34" charset="0"/>
              </a:rPr>
              <a:t>Experiments in the 1950s showed that DNA is the hereditary material.</a:t>
            </a:r>
          </a:p>
          <a:p>
            <a:pPr>
              <a:spcBef>
                <a:spcPct val="20000"/>
              </a:spcBef>
              <a:buClr>
                <a:schemeClr val="tx2"/>
              </a:buClr>
              <a:buSzPct val="70000"/>
            </a:pPr>
            <a:endParaRPr lang="en-US" sz="2400" dirty="0">
              <a:latin typeface="Century Gothic" pitchFamily="34" charset="0"/>
            </a:endParaRPr>
          </a:p>
          <a:p>
            <a:pPr marL="342900" indent="-342900">
              <a:spcBef>
                <a:spcPct val="20000"/>
              </a:spcBef>
              <a:buClr>
                <a:schemeClr val="tx2"/>
              </a:buClr>
              <a:buSzPct val="70000"/>
              <a:buFont typeface="Wingdings" pitchFamily="2" charset="2"/>
              <a:buChar char="l"/>
            </a:pPr>
            <a:r>
              <a:rPr lang="en-US" sz="2400" dirty="0">
                <a:latin typeface="Century Gothic" pitchFamily="34" charset="0"/>
              </a:rPr>
              <a:t>Scientists raced to determine the structure of DNA.</a:t>
            </a:r>
          </a:p>
          <a:p>
            <a:pPr>
              <a:spcBef>
                <a:spcPct val="20000"/>
              </a:spcBef>
              <a:buClr>
                <a:schemeClr val="tx2"/>
              </a:buClr>
              <a:buSzPct val="70000"/>
            </a:pPr>
            <a:endParaRPr lang="en-US" sz="2400" dirty="0">
              <a:latin typeface="Century Gothic" pitchFamily="34" charset="0"/>
            </a:endParaRPr>
          </a:p>
          <a:p>
            <a:pPr marL="342900" indent="-342900">
              <a:spcBef>
                <a:spcPct val="20000"/>
              </a:spcBef>
              <a:buClr>
                <a:schemeClr val="tx2"/>
              </a:buClr>
              <a:buSzPct val="70000"/>
              <a:buFont typeface="Wingdings" pitchFamily="2" charset="2"/>
              <a:buChar char="l"/>
            </a:pPr>
            <a:r>
              <a:rPr lang="en-US" sz="2400" dirty="0">
                <a:latin typeface="Century Gothic" pitchFamily="34" charset="0"/>
              </a:rPr>
              <a:t>1953 - Watson and Crick proposed that DNA is a double helix.</a:t>
            </a:r>
          </a:p>
        </p:txBody>
      </p:sp>
      <p:pic>
        <p:nvPicPr>
          <p:cNvPr id="2" name="Picture 1" descr="DNA_orbit_animated.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5400" y="304800"/>
            <a:ext cx="3683000" cy="6057900"/>
          </a:xfrm>
          <a:prstGeom prst="rect">
            <a:avLst/>
          </a:prstGeom>
        </p:spPr>
      </p:pic>
      <p:pic>
        <p:nvPicPr>
          <p:cNvPr id="4" name="Picture 3"/>
          <p:cNvPicPr>
            <a:picLocks noChangeAspect="1"/>
          </p:cNvPicPr>
          <p:nvPr/>
        </p:nvPicPr>
        <p:blipFill>
          <a:blip r:embed="rId3"/>
          <a:stretch>
            <a:fillRect/>
          </a:stretch>
        </p:blipFill>
        <p:spPr>
          <a:xfrm>
            <a:off x="4724400" y="3835400"/>
            <a:ext cx="1257300" cy="1257300"/>
          </a:xfrm>
          <a:prstGeom prst="rect">
            <a:avLst/>
          </a:prstGeom>
        </p:spPr>
      </p:pic>
      <p:pic>
        <p:nvPicPr>
          <p:cNvPr id="5" name="Picture 4"/>
          <p:cNvPicPr>
            <a:picLocks noChangeAspect="1"/>
          </p:cNvPicPr>
          <p:nvPr/>
        </p:nvPicPr>
        <p:blipFill>
          <a:blip r:embed="rId4"/>
          <a:stretch>
            <a:fillRect/>
          </a:stretch>
        </p:blipFill>
        <p:spPr>
          <a:xfrm>
            <a:off x="4343400" y="2209800"/>
            <a:ext cx="700930" cy="10668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790E0-F7CE-441F-BA44-3F80D48C7AD2}"/>
              </a:ext>
            </a:extLst>
          </p:cNvPr>
          <p:cNvSpPr>
            <a:spLocks noGrp="1"/>
          </p:cNvSpPr>
          <p:nvPr>
            <p:ph type="title"/>
          </p:nvPr>
        </p:nvSpPr>
        <p:spPr/>
        <p:txBody>
          <a:bodyPr/>
          <a:lstStyle/>
          <a:p>
            <a:r>
              <a:rPr lang="en-US" sz="4800" dirty="0"/>
              <a:t>Where is DNA</a:t>
            </a:r>
          </a:p>
        </p:txBody>
      </p:sp>
      <p:sp>
        <p:nvSpPr>
          <p:cNvPr id="3" name="Slide Number Placeholder 2">
            <a:extLst>
              <a:ext uri="{FF2B5EF4-FFF2-40B4-BE49-F238E27FC236}">
                <a16:creationId xmlns:a16="http://schemas.microsoft.com/office/drawing/2014/main" id="{823B91B1-0D00-4CA9-8FCD-B2ED7FA5AD24}"/>
              </a:ext>
            </a:extLst>
          </p:cNvPr>
          <p:cNvSpPr>
            <a:spLocks noGrp="1"/>
          </p:cNvSpPr>
          <p:nvPr>
            <p:ph type="sldNum" sz="quarter" idx="12"/>
          </p:nvPr>
        </p:nvSpPr>
        <p:spPr/>
        <p:txBody>
          <a:bodyPr/>
          <a:lstStyle/>
          <a:p>
            <a:fld id="{6D6519E1-DD74-4C9B-8DD1-3F4E63D7512D}" type="slidenum">
              <a:rPr lang="en-US" smtClean="0"/>
              <a:t>5</a:t>
            </a:fld>
            <a:endParaRPr lang="en-US"/>
          </a:p>
        </p:txBody>
      </p:sp>
      <p:pic>
        <p:nvPicPr>
          <p:cNvPr id="4" name="Picture 3">
            <a:extLst>
              <a:ext uri="{FF2B5EF4-FFF2-40B4-BE49-F238E27FC236}">
                <a16:creationId xmlns:a16="http://schemas.microsoft.com/office/drawing/2014/main" id="{B7792D67-EEFC-4874-9CA9-6B4F7B1A9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1728945"/>
            <a:ext cx="6969077" cy="4299471"/>
          </a:xfrm>
          <a:prstGeom prst="rect">
            <a:avLst/>
          </a:prstGeom>
        </p:spPr>
      </p:pic>
    </p:spTree>
    <p:extLst>
      <p:ext uri="{BB962C8B-B14F-4D97-AF65-F5344CB8AC3E}">
        <p14:creationId xmlns:p14="http://schemas.microsoft.com/office/powerpoint/2010/main" val="3710558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0FCA0-8052-422E-8B8B-2C981A3ACBF6}"/>
              </a:ext>
            </a:extLst>
          </p:cNvPr>
          <p:cNvSpPr>
            <a:spLocks noGrp="1"/>
          </p:cNvSpPr>
          <p:nvPr>
            <p:ph type="title"/>
          </p:nvPr>
        </p:nvSpPr>
        <p:spPr/>
        <p:txBody>
          <a:bodyPr/>
          <a:lstStyle/>
          <a:p>
            <a:r>
              <a:rPr lang="en-US" dirty="0"/>
              <a:t>What is DNA?</a:t>
            </a:r>
          </a:p>
        </p:txBody>
      </p:sp>
      <p:sp>
        <p:nvSpPr>
          <p:cNvPr id="3" name="Content Placeholder 2">
            <a:extLst>
              <a:ext uri="{FF2B5EF4-FFF2-40B4-BE49-F238E27FC236}">
                <a16:creationId xmlns:a16="http://schemas.microsoft.com/office/drawing/2014/main" id="{82E04501-A952-4FBD-BCF6-5A76620F34E5}"/>
              </a:ext>
            </a:extLst>
          </p:cNvPr>
          <p:cNvSpPr>
            <a:spLocks noGrp="1"/>
          </p:cNvSpPr>
          <p:nvPr>
            <p:ph idx="1"/>
          </p:nvPr>
        </p:nvSpPr>
        <p:spPr>
          <a:xfrm>
            <a:off x="609600" y="1676400"/>
            <a:ext cx="8206740" cy="4223947"/>
          </a:xfrm>
        </p:spPr>
        <p:txBody>
          <a:bodyPr>
            <a:normAutofit fontScale="92500"/>
          </a:bodyPr>
          <a:lstStyle/>
          <a:p>
            <a:r>
              <a:rPr lang="en-US" b="1" dirty="0">
                <a:latin typeface="Century Gothic" panose="020B0502020202020204" pitchFamily="34" charset="0"/>
              </a:rPr>
              <a:t>Deoxyribonucleic acid</a:t>
            </a:r>
            <a:r>
              <a:rPr lang="en-US" dirty="0">
                <a:latin typeface="Century Gothic" panose="020B0502020202020204" pitchFamily="34" charset="0"/>
              </a:rPr>
              <a:t>, macromolecule known as a nucleic acid. </a:t>
            </a:r>
          </a:p>
          <a:p>
            <a:r>
              <a:rPr lang="en-US" dirty="0">
                <a:latin typeface="Century Gothic" panose="020B0502020202020204" pitchFamily="34" charset="0"/>
              </a:rPr>
              <a:t>Double helix, composed of long strands of sugars-phosphate groups and nitrogenous bases</a:t>
            </a:r>
            <a:r>
              <a:rPr lang="en-US" b="1" i="1" dirty="0">
                <a:latin typeface="Century Gothic" panose="020B0502020202020204" pitchFamily="34" charset="0"/>
              </a:rPr>
              <a:t> </a:t>
            </a:r>
            <a:r>
              <a:rPr lang="en-US" dirty="0">
                <a:latin typeface="Century Gothic" panose="020B0502020202020204" pitchFamily="34" charset="0"/>
              </a:rPr>
              <a:t>(A-adenine, T-thymine, G-guanine, C-cytosine).</a:t>
            </a:r>
          </a:p>
          <a:p>
            <a:r>
              <a:rPr lang="en-US" dirty="0">
                <a:latin typeface="Century Gothic" panose="020B0502020202020204" pitchFamily="34" charset="0"/>
              </a:rPr>
              <a:t>Adenine pairs with thymine </a:t>
            </a:r>
            <a:r>
              <a:rPr lang="en-US" b="1" dirty="0">
                <a:latin typeface="Century Gothic" panose="020B0502020202020204" pitchFamily="34" charset="0"/>
              </a:rPr>
              <a:t>(A-T)</a:t>
            </a:r>
            <a:r>
              <a:rPr lang="en-US" dirty="0">
                <a:latin typeface="Century Gothic" panose="020B0502020202020204" pitchFamily="34" charset="0"/>
              </a:rPr>
              <a:t> and guanine pairs with cytosine (</a:t>
            </a:r>
            <a:r>
              <a:rPr lang="en-US" b="1" dirty="0">
                <a:latin typeface="Century Gothic" panose="020B0502020202020204" pitchFamily="34" charset="0"/>
              </a:rPr>
              <a:t>G-C)</a:t>
            </a:r>
            <a:r>
              <a:rPr lang="en-US" dirty="0">
                <a:latin typeface="Century Gothic" panose="020B0502020202020204" pitchFamily="34" charset="0"/>
              </a:rPr>
              <a:t>.</a:t>
            </a:r>
          </a:p>
          <a:p>
            <a:r>
              <a:rPr lang="en-US" dirty="0">
                <a:latin typeface="Century Gothic" panose="020B0502020202020204" pitchFamily="34" charset="0"/>
              </a:rPr>
              <a:t>DNA is organized into structures called chromosomes and housed within the nucleus of our cells. </a:t>
            </a:r>
          </a:p>
        </p:txBody>
      </p:sp>
      <p:sp>
        <p:nvSpPr>
          <p:cNvPr id="4" name="Slide Number Placeholder 3">
            <a:extLst>
              <a:ext uri="{FF2B5EF4-FFF2-40B4-BE49-F238E27FC236}">
                <a16:creationId xmlns:a16="http://schemas.microsoft.com/office/drawing/2014/main" id="{8CDE3B96-6CE1-48A4-8D2F-BF5ABCC91411}"/>
              </a:ext>
            </a:extLst>
          </p:cNvPr>
          <p:cNvSpPr>
            <a:spLocks noGrp="1"/>
          </p:cNvSpPr>
          <p:nvPr>
            <p:ph type="sldNum" sz="quarter" idx="12"/>
          </p:nvPr>
        </p:nvSpPr>
        <p:spPr/>
        <p:txBody>
          <a:bodyPr/>
          <a:lstStyle/>
          <a:p>
            <a:fld id="{6D6519E1-DD74-4C9B-8DD1-3F4E63D7512D}" type="slidenum">
              <a:rPr lang="en-US" smtClean="0"/>
              <a:t>6</a:t>
            </a:fld>
            <a:endParaRPr lang="en-US"/>
          </a:p>
        </p:txBody>
      </p:sp>
    </p:spTree>
    <p:extLst>
      <p:ext uri="{BB962C8B-B14F-4D97-AF65-F5344CB8AC3E}">
        <p14:creationId xmlns:p14="http://schemas.microsoft.com/office/powerpoint/2010/main" val="3782429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D42A82-F52C-4034-8858-D01028D65FC5}"/>
              </a:ext>
            </a:extLst>
          </p:cNvPr>
          <p:cNvSpPr>
            <a:spLocks noGrp="1"/>
          </p:cNvSpPr>
          <p:nvPr>
            <p:ph type="sldNum" sz="quarter" idx="12"/>
          </p:nvPr>
        </p:nvSpPr>
        <p:spPr/>
        <p:txBody>
          <a:bodyPr/>
          <a:lstStyle/>
          <a:p>
            <a:fld id="{03A9C6C8-71E8-4762-B878-7C6222DFF9CC}" type="slidenum">
              <a:rPr lang="en-US" smtClean="0"/>
              <a:t>7</a:t>
            </a:fld>
            <a:endParaRPr lang="en-US"/>
          </a:p>
        </p:txBody>
      </p:sp>
      <p:pic>
        <p:nvPicPr>
          <p:cNvPr id="6" name="Picture 5" descr="A close up of a map&#10;&#10;Description generated with high confidence">
            <a:extLst>
              <a:ext uri="{FF2B5EF4-FFF2-40B4-BE49-F238E27FC236}">
                <a16:creationId xmlns:a16="http://schemas.microsoft.com/office/drawing/2014/main" id="{F8EF2D4C-938E-4C86-BB05-27F23F5D3F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0"/>
            <a:ext cx="7567685" cy="6905767"/>
          </a:xfrm>
          <a:prstGeom prst="rect">
            <a:avLst/>
          </a:prstGeom>
        </p:spPr>
      </p:pic>
    </p:spTree>
    <p:extLst>
      <p:ext uri="{BB962C8B-B14F-4D97-AF65-F5344CB8AC3E}">
        <p14:creationId xmlns:p14="http://schemas.microsoft.com/office/powerpoint/2010/main" val="29831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762000" y="152400"/>
            <a:ext cx="7696200" cy="685800"/>
          </a:xfrm>
          <a:ln>
            <a:noFill/>
          </a:ln>
        </p:spPr>
        <p:style>
          <a:lnRef idx="2">
            <a:schemeClr val="accent3"/>
          </a:lnRef>
          <a:fillRef idx="1">
            <a:schemeClr val="lt1"/>
          </a:fillRef>
          <a:effectRef idx="0">
            <a:schemeClr val="accent3"/>
          </a:effectRef>
          <a:fontRef idx="minor">
            <a:schemeClr val="dk1"/>
          </a:fontRef>
        </p:style>
        <p:txBody>
          <a:bodyPr/>
          <a:lstStyle/>
          <a:p>
            <a:pPr eaLnBrk="1" hangingPunct="1"/>
            <a:r>
              <a:rPr lang="en-US" sz="3200" b="1" dirty="0">
                <a:solidFill>
                  <a:srgbClr val="000000"/>
                </a:solidFill>
                <a:latin typeface="Century Gothic" pitchFamily="34" charset="0"/>
              </a:rPr>
              <a:t>2.2 Replication of DNA</a:t>
            </a:r>
          </a:p>
        </p:txBody>
      </p:sp>
      <p:sp>
        <p:nvSpPr>
          <p:cNvPr id="4099" name="Rectangle 3"/>
          <p:cNvSpPr>
            <a:spLocks noGrp="1" noChangeArrowheads="1"/>
          </p:cNvSpPr>
          <p:nvPr>
            <p:ph idx="1"/>
          </p:nvPr>
        </p:nvSpPr>
        <p:spPr>
          <a:xfrm>
            <a:off x="457200" y="1143000"/>
            <a:ext cx="8001000" cy="5211763"/>
          </a:xfrm>
        </p:spPr>
        <p:txBody>
          <a:bodyPr/>
          <a:lstStyle/>
          <a:p>
            <a:pPr eaLnBrk="1" hangingPunct="1">
              <a:lnSpc>
                <a:spcPct val="110000"/>
              </a:lnSpc>
              <a:buClr>
                <a:schemeClr val="tx1"/>
              </a:buClr>
            </a:pPr>
            <a:r>
              <a:rPr lang="en-US" altLang="zh-CN" sz="2400" b="1" dirty="0">
                <a:solidFill>
                  <a:srgbClr val="000000"/>
                </a:solidFill>
                <a:latin typeface="Century Gothic" pitchFamily="34" charset="0"/>
              </a:rPr>
              <a:t>Replication</a:t>
            </a:r>
            <a:r>
              <a:rPr lang="en-US" altLang="zh-CN" sz="2400" dirty="0">
                <a:solidFill>
                  <a:srgbClr val="000000"/>
                </a:solidFill>
                <a:latin typeface="Century Gothic" pitchFamily="34" charset="0"/>
              </a:rPr>
              <a:t>  =  DNA of the original, or mother, is </a:t>
            </a:r>
            <a:r>
              <a:rPr lang="en-US" altLang="zh-CN" sz="2400" b="1" dirty="0">
                <a:solidFill>
                  <a:srgbClr val="000000"/>
                </a:solidFill>
                <a:latin typeface="Century Gothic" pitchFamily="34" charset="0"/>
              </a:rPr>
              <a:t>duplicated</a:t>
            </a:r>
            <a:r>
              <a:rPr lang="en-US" altLang="zh-CN" sz="2400" dirty="0">
                <a:solidFill>
                  <a:srgbClr val="000000"/>
                </a:solidFill>
                <a:latin typeface="Century Gothic" pitchFamily="34" charset="0"/>
              </a:rPr>
              <a:t> to give </a:t>
            </a:r>
            <a:r>
              <a:rPr lang="en-US" altLang="zh-CN" sz="2400" b="1" dirty="0">
                <a:solidFill>
                  <a:srgbClr val="000000"/>
                </a:solidFill>
                <a:latin typeface="Century Gothic" pitchFamily="34" charset="0"/>
              </a:rPr>
              <a:t>two identical copies</a:t>
            </a:r>
            <a:r>
              <a:rPr lang="en-US" altLang="zh-CN" sz="2400" dirty="0">
                <a:solidFill>
                  <a:srgbClr val="000000"/>
                </a:solidFill>
                <a:latin typeface="Century Gothic" pitchFamily="34" charset="0"/>
              </a:rPr>
              <a:t>.</a:t>
            </a:r>
          </a:p>
          <a:p>
            <a:pPr eaLnBrk="1" hangingPunct="1">
              <a:lnSpc>
                <a:spcPct val="110000"/>
              </a:lnSpc>
              <a:buClr>
                <a:schemeClr val="tx1"/>
              </a:buClr>
            </a:pPr>
            <a:r>
              <a:rPr lang="en-US" altLang="zh-CN" sz="2400" dirty="0">
                <a:solidFill>
                  <a:srgbClr val="000000"/>
                </a:solidFill>
                <a:latin typeface="Century Gothic" pitchFamily="34" charset="0"/>
              </a:rPr>
              <a:t>Upon cell division, each of the descendants gets one complete copy of the DNA. </a:t>
            </a:r>
          </a:p>
          <a:p>
            <a:pPr eaLnBrk="1" hangingPunct="1">
              <a:lnSpc>
                <a:spcPct val="110000"/>
              </a:lnSpc>
              <a:buClr>
                <a:schemeClr val="tx1"/>
              </a:buClr>
            </a:pPr>
            <a:r>
              <a:rPr lang="en-US" altLang="zh-CN" sz="2400" dirty="0">
                <a:solidFill>
                  <a:srgbClr val="000000"/>
                </a:solidFill>
                <a:latin typeface="Century Gothic" pitchFamily="34" charset="0"/>
              </a:rPr>
              <a:t>The original genes of the mother cell are on a double stranded DNA molecule. </a:t>
            </a:r>
          </a:p>
          <a:p>
            <a:pPr eaLnBrk="1" hangingPunct="1">
              <a:lnSpc>
                <a:spcPct val="110000"/>
              </a:lnSpc>
              <a:buClr>
                <a:schemeClr val="tx1"/>
              </a:buClr>
            </a:pPr>
            <a:r>
              <a:rPr lang="en-US" altLang="zh-CN" sz="2400" dirty="0">
                <a:solidFill>
                  <a:srgbClr val="000000"/>
                </a:solidFill>
                <a:latin typeface="Century Gothic" pitchFamily="34" charset="0"/>
              </a:rPr>
              <a:t>Steps in DNA replication:</a:t>
            </a:r>
          </a:p>
          <a:p>
            <a:pPr marL="0" indent="0" eaLnBrk="1" hangingPunct="1">
              <a:lnSpc>
                <a:spcPct val="110000"/>
              </a:lnSpc>
              <a:buClr>
                <a:schemeClr val="tx1"/>
              </a:buClr>
              <a:buNone/>
            </a:pPr>
            <a:r>
              <a:rPr lang="en-US" altLang="zh-CN" sz="2400" dirty="0">
                <a:solidFill>
                  <a:srgbClr val="000000"/>
                </a:solidFill>
                <a:latin typeface="Century Gothic" pitchFamily="34" charset="0"/>
              </a:rPr>
              <a:t>(1) </a:t>
            </a:r>
            <a:r>
              <a:rPr lang="en-US" altLang="zh-CN" sz="2400" b="1" dirty="0">
                <a:solidFill>
                  <a:srgbClr val="000000"/>
                </a:solidFill>
                <a:latin typeface="Century Gothic" pitchFamily="34" charset="0"/>
              </a:rPr>
              <a:t>Separation of the two strands</a:t>
            </a:r>
            <a:r>
              <a:rPr lang="en-US" altLang="zh-CN" sz="2400" dirty="0">
                <a:solidFill>
                  <a:srgbClr val="000000"/>
                </a:solidFill>
                <a:latin typeface="Century Gothic" pitchFamily="34" charset="0"/>
              </a:rPr>
              <a:t> of the DNA double helix. </a:t>
            </a:r>
          </a:p>
          <a:p>
            <a:pPr marL="0" indent="0">
              <a:lnSpc>
                <a:spcPct val="95000"/>
              </a:lnSpc>
              <a:buNone/>
            </a:pPr>
            <a:r>
              <a:rPr lang="en-US" altLang="zh-CN" sz="2400" dirty="0">
                <a:latin typeface="Century Gothic" pitchFamily="34" charset="0"/>
              </a:rPr>
              <a:t>(2) Building of a complementary strand on each of the two original strands. </a:t>
            </a:r>
            <a:endParaRPr lang="en-US" sz="2400" dirty="0">
              <a:latin typeface="Century Gothic" pitchFamily="34" charset="0"/>
            </a:endParaRPr>
          </a:p>
          <a:p>
            <a:pPr eaLnBrk="1" hangingPunct="1">
              <a:lnSpc>
                <a:spcPct val="110000"/>
              </a:lnSpc>
              <a:buClr>
                <a:schemeClr val="tx1"/>
              </a:buClr>
            </a:pPr>
            <a:endParaRPr lang="en-US" altLang="zh-CN" sz="2400" dirty="0">
              <a:solidFill>
                <a:srgbClr val="000000"/>
              </a:solidFill>
              <a:latin typeface="Century Gothic" pitchFamily="34" charset="0"/>
            </a:endParaRPr>
          </a:p>
        </p:txBody>
      </p:sp>
      <p:sp>
        <p:nvSpPr>
          <p:cNvPr id="5123" name="Slide Number Placeholder 5"/>
          <p:cNvSpPr>
            <a:spLocks noGrp="1"/>
          </p:cNvSpPr>
          <p:nvPr>
            <p:ph type="sldNum" sz="quarter" idx="12"/>
          </p:nvPr>
        </p:nvSpPr>
        <p:spPr/>
        <p:txBody>
          <a:bodyPr/>
          <a:lstStyle/>
          <a:p>
            <a:pPr>
              <a:defRPr/>
            </a:pPr>
            <a:fld id="{2AB308F7-2B97-45AC-B203-53000FC14B5B}" type="slidenum">
              <a:rPr lang="en-US" altLang="en-US"/>
              <a:pPr>
                <a:defRPr/>
              </a:pPr>
              <a:t>8</a:t>
            </a:fld>
            <a:endParaRPr lang="en-US" altLang="en-US" dirty="0"/>
          </a:p>
        </p:txBody>
      </p:sp>
      <p:sp>
        <p:nvSpPr>
          <p:cNvPr id="2" name="TextBox 1">
            <a:extLst>
              <a:ext uri="{FF2B5EF4-FFF2-40B4-BE49-F238E27FC236}">
                <a16:creationId xmlns:a16="http://schemas.microsoft.com/office/drawing/2014/main" id="{E188AAF6-7F41-4EA7-9EC0-FBF20B5F81CC}"/>
              </a:ext>
            </a:extLst>
          </p:cNvPr>
          <p:cNvSpPr txBox="1"/>
          <p:nvPr/>
        </p:nvSpPr>
        <p:spPr>
          <a:xfrm>
            <a:off x="1219200" y="6248400"/>
            <a:ext cx="5029200" cy="369332"/>
          </a:xfrm>
          <a:prstGeom prst="rect">
            <a:avLst/>
          </a:prstGeom>
          <a:noFill/>
        </p:spPr>
        <p:txBody>
          <a:bodyPr wrap="square" rtlCol="0">
            <a:spAutoFit/>
          </a:bodyPr>
          <a:lstStyle/>
          <a:p>
            <a:pPr algn="ctr"/>
            <a:r>
              <a:rPr lang="en-US" dirty="0">
                <a:solidFill>
                  <a:srgbClr val="FF0000"/>
                </a:solidFill>
                <a:hlinkClick r:id="rId3" action="ppaction://hlinkfile"/>
              </a:rPr>
              <a:t>DNA </a:t>
            </a:r>
            <a:r>
              <a:rPr lang="en-US" dirty="0">
                <a:hlinkClick r:id="rId3" action="ppaction://hlinkfile"/>
              </a:rPr>
              <a:t>replication</a:t>
            </a:r>
            <a:r>
              <a:rPr lang="en-US" dirty="0">
                <a:solidFill>
                  <a:srgbClr val="FF0000"/>
                </a:solidFill>
                <a:hlinkClick r:id="rId3" action="ppaction://hlinkfile"/>
              </a:rPr>
              <a:t> video</a:t>
            </a:r>
            <a:endParaRPr lang="en-US" dirty="0">
              <a:solidFill>
                <a:srgbClr val="FF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Slide Number Placeholder 3"/>
          <p:cNvSpPr>
            <a:spLocks noGrp="1"/>
          </p:cNvSpPr>
          <p:nvPr>
            <p:ph type="sldNum" sz="quarter" idx="12"/>
          </p:nvPr>
        </p:nvSpPr>
        <p:spPr/>
        <p:txBody>
          <a:bodyPr/>
          <a:lstStyle/>
          <a:p>
            <a:pPr>
              <a:defRPr/>
            </a:pPr>
            <a:fld id="{052E79D9-FA58-41B1-84A8-3BC735DC4660}" type="slidenum">
              <a:rPr lang="en-US" altLang="en-US"/>
              <a:pPr>
                <a:defRPr/>
              </a:pPr>
              <a:t>9</a:t>
            </a:fld>
            <a:endParaRPr lang="en-US" altLang="en-US"/>
          </a:p>
        </p:txBody>
      </p:sp>
      <p:pic>
        <p:nvPicPr>
          <p:cNvPr id="6148" name="Picture 4" descr="0404"/>
          <p:cNvPicPr>
            <a:picLocks noChangeAspect="1" noChangeArrowheads="1"/>
          </p:cNvPicPr>
          <p:nvPr/>
        </p:nvPicPr>
        <p:blipFill>
          <a:blip r:embed="rId2" cstate="print">
            <a:lum bright="-12000" contrast="18000"/>
          </a:blip>
          <a:srcRect l="-6343" b="5978"/>
          <a:stretch>
            <a:fillRect/>
          </a:stretch>
        </p:blipFill>
        <p:spPr bwMode="auto">
          <a:xfrm>
            <a:off x="0" y="685800"/>
            <a:ext cx="5380038" cy="4722813"/>
          </a:xfrm>
          <a:prstGeom prst="rect">
            <a:avLst/>
          </a:prstGeom>
          <a:noFill/>
          <a:ln w="9525">
            <a:noFill/>
            <a:miter lim="800000"/>
            <a:headEnd/>
            <a:tailEnd/>
          </a:ln>
        </p:spPr>
      </p:pic>
      <p:sp>
        <p:nvSpPr>
          <p:cNvPr id="6149" name="Text Box 5"/>
          <p:cNvSpPr txBox="1">
            <a:spLocks noChangeArrowheads="1"/>
          </p:cNvSpPr>
          <p:nvPr/>
        </p:nvSpPr>
        <p:spPr bwMode="auto">
          <a:xfrm>
            <a:off x="5791200" y="1524000"/>
            <a:ext cx="2895600" cy="366713"/>
          </a:xfrm>
          <a:prstGeom prst="rect">
            <a:avLst/>
          </a:prstGeom>
          <a:noFill/>
          <a:ln w="9525">
            <a:noFill/>
            <a:miter lim="800000"/>
            <a:headEnd/>
            <a:tailEnd/>
          </a:ln>
        </p:spPr>
        <p:txBody>
          <a:bodyPr>
            <a:spAutoFit/>
          </a:bodyPr>
          <a:lstStyle/>
          <a:p>
            <a:pPr>
              <a:spcBef>
                <a:spcPct val="50000"/>
              </a:spcBef>
            </a:pPr>
            <a:endParaRPr lang="en-US">
              <a:latin typeface="Century Gothic" pitchFamily="34" charset="0"/>
            </a:endParaRPr>
          </a:p>
        </p:txBody>
      </p:sp>
      <p:sp>
        <p:nvSpPr>
          <p:cNvPr id="6150" name="Text Box 6"/>
          <p:cNvSpPr txBox="1">
            <a:spLocks noChangeArrowheads="1"/>
          </p:cNvSpPr>
          <p:nvPr/>
        </p:nvSpPr>
        <p:spPr bwMode="auto">
          <a:xfrm>
            <a:off x="5562600" y="685800"/>
            <a:ext cx="3048000" cy="2902333"/>
          </a:xfrm>
          <a:prstGeom prst="rect">
            <a:avLst/>
          </a:prstGeom>
          <a:noFill/>
          <a:ln w="9525">
            <a:noFill/>
            <a:miter lim="800000"/>
            <a:headEnd/>
            <a:tailEnd/>
          </a:ln>
        </p:spPr>
        <p:txBody>
          <a:bodyPr>
            <a:spAutoFit/>
          </a:bodyPr>
          <a:lstStyle/>
          <a:p>
            <a:pPr>
              <a:lnSpc>
                <a:spcPct val="95000"/>
              </a:lnSpc>
              <a:spcBef>
                <a:spcPct val="20000"/>
              </a:spcBef>
            </a:pPr>
            <a:r>
              <a:rPr lang="en-US" altLang="zh-CN" sz="2400" dirty="0">
                <a:solidFill>
                  <a:srgbClr val="000000"/>
                </a:solidFill>
                <a:latin typeface="Century Gothic" pitchFamily="34" charset="0"/>
              </a:rPr>
              <a:t>Since </a:t>
            </a:r>
            <a:r>
              <a:rPr lang="en-US" altLang="zh-CN" sz="2400" b="1" dirty="0">
                <a:solidFill>
                  <a:srgbClr val="000000"/>
                </a:solidFill>
                <a:latin typeface="Century Gothic" pitchFamily="34" charset="0"/>
              </a:rPr>
              <a:t>A only pairs with T</a:t>
            </a:r>
            <a:r>
              <a:rPr lang="en-US" altLang="zh-CN" sz="2400" dirty="0">
                <a:solidFill>
                  <a:srgbClr val="000000"/>
                </a:solidFill>
                <a:latin typeface="Century Gothic" pitchFamily="34" charset="0"/>
              </a:rPr>
              <a:t>, and </a:t>
            </a:r>
            <a:r>
              <a:rPr lang="en-US" altLang="zh-CN" sz="2400" b="1" dirty="0">
                <a:solidFill>
                  <a:srgbClr val="000000"/>
                </a:solidFill>
                <a:latin typeface="Century Gothic" pitchFamily="34" charset="0"/>
              </a:rPr>
              <a:t>G only pairs with C</a:t>
            </a:r>
            <a:r>
              <a:rPr lang="en-US" altLang="zh-CN" sz="2400" dirty="0">
                <a:solidFill>
                  <a:srgbClr val="000000"/>
                </a:solidFill>
                <a:latin typeface="Century Gothic" pitchFamily="34" charset="0"/>
              </a:rPr>
              <a:t>, the sequence of each strand dictates the sequence of its complementary strand. </a:t>
            </a:r>
            <a:endParaRPr lang="en-US" sz="2400" dirty="0">
              <a:solidFill>
                <a:srgbClr val="000000"/>
              </a:solidFill>
              <a:latin typeface="Century Gothic" pitchFamily="34" charset="0"/>
            </a:endParaRPr>
          </a:p>
        </p:txBody>
      </p:sp>
      <p:sp>
        <p:nvSpPr>
          <p:cNvPr id="6151" name="Rectangle 7"/>
          <p:cNvSpPr>
            <a:spLocks noChangeArrowheads="1"/>
          </p:cNvSpPr>
          <p:nvPr/>
        </p:nvSpPr>
        <p:spPr bwMode="auto">
          <a:xfrm>
            <a:off x="2819400" y="2057400"/>
            <a:ext cx="2133600" cy="1219200"/>
          </a:xfrm>
          <a:prstGeom prst="rect">
            <a:avLst/>
          </a:prstGeom>
          <a:noFill/>
          <a:ln w="22225">
            <a:solidFill>
              <a:srgbClr val="FF0000"/>
            </a:solidFill>
            <a:miter lim="800000"/>
            <a:headEnd/>
            <a:tailEnd/>
          </a:ln>
        </p:spPr>
        <p:txBody>
          <a:bodyPr wrap="none" anchor="ctr"/>
          <a:lstStyle/>
          <a:p>
            <a:endParaRPr lang="en-US"/>
          </a:p>
        </p:txBody>
      </p:sp>
      <p:sp>
        <p:nvSpPr>
          <p:cNvPr id="6152" name="Rectangle 8"/>
          <p:cNvSpPr>
            <a:spLocks noChangeArrowheads="1"/>
          </p:cNvSpPr>
          <p:nvPr/>
        </p:nvSpPr>
        <p:spPr bwMode="auto">
          <a:xfrm>
            <a:off x="1219200" y="2133600"/>
            <a:ext cx="1066800" cy="1143000"/>
          </a:xfrm>
          <a:prstGeom prst="rect">
            <a:avLst/>
          </a:prstGeom>
          <a:noFill/>
          <a:ln w="22225">
            <a:solidFill>
              <a:srgbClr val="FF0000"/>
            </a:solidFill>
            <a:miter lim="800000"/>
            <a:headEnd/>
            <a:tailEnd/>
          </a:ln>
        </p:spPr>
        <p:txBody>
          <a:bodyPr wrap="none" anchor="ctr"/>
          <a:lstStyle/>
          <a:p>
            <a:endParaRPr lang="en-US"/>
          </a:p>
        </p:txBody>
      </p:sp>
      <p:grpSp>
        <p:nvGrpSpPr>
          <p:cNvPr id="6153" name="Group 14"/>
          <p:cNvGrpSpPr>
            <a:grpSpLocks/>
          </p:cNvGrpSpPr>
          <p:nvPr/>
        </p:nvGrpSpPr>
        <p:grpSpPr bwMode="auto">
          <a:xfrm>
            <a:off x="1143000" y="3276600"/>
            <a:ext cx="3352800" cy="3033713"/>
            <a:chOff x="720" y="2064"/>
            <a:chExt cx="2112" cy="1911"/>
          </a:xfrm>
        </p:grpSpPr>
        <p:sp>
          <p:nvSpPr>
            <p:cNvPr id="6154" name="Text Box 9"/>
            <p:cNvSpPr txBox="1">
              <a:spLocks noChangeArrowheads="1"/>
            </p:cNvSpPr>
            <p:nvPr/>
          </p:nvSpPr>
          <p:spPr bwMode="auto">
            <a:xfrm>
              <a:off x="1920" y="3744"/>
              <a:ext cx="912" cy="231"/>
            </a:xfrm>
            <a:prstGeom prst="rect">
              <a:avLst/>
            </a:prstGeom>
            <a:solidFill>
              <a:srgbClr val="9900CC"/>
            </a:solidFill>
            <a:ln w="9525">
              <a:noFill/>
              <a:miter lim="800000"/>
              <a:headEnd/>
              <a:tailEnd/>
            </a:ln>
          </p:spPr>
          <p:txBody>
            <a:bodyPr>
              <a:spAutoFit/>
            </a:bodyPr>
            <a:lstStyle/>
            <a:p>
              <a:pPr algn="ctr">
                <a:spcBef>
                  <a:spcPct val="50000"/>
                </a:spcBef>
              </a:pPr>
              <a:r>
                <a:rPr lang="en-US">
                  <a:solidFill>
                    <a:srgbClr val="FFFF00"/>
                  </a:solidFill>
                  <a:latin typeface="Century Gothic" pitchFamily="34" charset="0"/>
                </a:rPr>
                <a:t>3 bonds</a:t>
              </a:r>
            </a:p>
          </p:txBody>
        </p:sp>
        <p:sp>
          <p:nvSpPr>
            <p:cNvPr id="6155" name="AutoShape 10"/>
            <p:cNvSpPr>
              <a:spLocks noChangeArrowheads="1"/>
            </p:cNvSpPr>
            <p:nvPr/>
          </p:nvSpPr>
          <p:spPr bwMode="auto">
            <a:xfrm rot="5400000">
              <a:off x="1536" y="2832"/>
              <a:ext cx="1632" cy="96"/>
            </a:xfrm>
            <a:prstGeom prst="leftArrow">
              <a:avLst>
                <a:gd name="adj1" fmla="val 50000"/>
                <a:gd name="adj2" fmla="val 425000"/>
              </a:avLst>
            </a:prstGeom>
            <a:solidFill>
              <a:srgbClr val="9900CC"/>
            </a:solidFill>
            <a:ln w="9525">
              <a:solidFill>
                <a:schemeClr val="tx1"/>
              </a:solidFill>
              <a:miter lim="800000"/>
              <a:headEnd/>
              <a:tailEnd/>
            </a:ln>
          </p:spPr>
          <p:txBody>
            <a:bodyPr wrap="none" anchor="ctr"/>
            <a:lstStyle/>
            <a:p>
              <a:endParaRPr lang="en-US"/>
            </a:p>
          </p:txBody>
        </p:sp>
        <p:sp>
          <p:nvSpPr>
            <p:cNvPr id="6156" name="Text Box 12"/>
            <p:cNvSpPr txBox="1">
              <a:spLocks noChangeArrowheads="1"/>
            </p:cNvSpPr>
            <p:nvPr/>
          </p:nvSpPr>
          <p:spPr bwMode="auto">
            <a:xfrm>
              <a:off x="720" y="3744"/>
              <a:ext cx="768" cy="231"/>
            </a:xfrm>
            <a:prstGeom prst="rect">
              <a:avLst/>
            </a:prstGeom>
            <a:solidFill>
              <a:srgbClr val="9900CC"/>
            </a:solidFill>
            <a:ln w="9525">
              <a:noFill/>
              <a:miter lim="800000"/>
              <a:headEnd/>
              <a:tailEnd/>
            </a:ln>
          </p:spPr>
          <p:txBody>
            <a:bodyPr>
              <a:spAutoFit/>
            </a:bodyPr>
            <a:lstStyle/>
            <a:p>
              <a:pPr>
                <a:spcBef>
                  <a:spcPct val="50000"/>
                </a:spcBef>
              </a:pPr>
              <a:r>
                <a:rPr lang="en-US">
                  <a:solidFill>
                    <a:srgbClr val="FFFF00"/>
                  </a:solidFill>
                  <a:latin typeface="Century Gothic" pitchFamily="34" charset="0"/>
                </a:rPr>
                <a:t>2 bonds</a:t>
              </a:r>
            </a:p>
          </p:txBody>
        </p:sp>
        <p:sp>
          <p:nvSpPr>
            <p:cNvPr id="6157" name="AutoShape 13"/>
            <p:cNvSpPr>
              <a:spLocks noChangeArrowheads="1"/>
            </p:cNvSpPr>
            <p:nvPr/>
          </p:nvSpPr>
          <p:spPr bwMode="auto">
            <a:xfrm rot="5400000">
              <a:off x="240" y="2832"/>
              <a:ext cx="1632" cy="96"/>
            </a:xfrm>
            <a:prstGeom prst="leftArrow">
              <a:avLst>
                <a:gd name="adj1" fmla="val 50000"/>
                <a:gd name="adj2" fmla="val 425000"/>
              </a:avLst>
            </a:prstGeom>
            <a:solidFill>
              <a:srgbClr val="9900CC"/>
            </a:solidFill>
            <a:ln w="9525">
              <a:solidFill>
                <a:schemeClr val="tx1"/>
              </a:solidFill>
              <a:miter lim="800000"/>
              <a:headEnd/>
              <a:tailEnd/>
            </a:ln>
          </p:spPr>
          <p:txBody>
            <a:bodyPr wrap="none" anchor="ctr"/>
            <a:lstStyle/>
            <a:p>
              <a:endParaRPr lang="en-US"/>
            </a:p>
          </p:txBody>
        </p:sp>
      </p:grpSp>
      <p:sp>
        <p:nvSpPr>
          <p:cNvPr id="13" name="Text Box 5"/>
          <p:cNvSpPr txBox="1">
            <a:spLocks noChangeArrowheads="1"/>
          </p:cNvSpPr>
          <p:nvPr/>
        </p:nvSpPr>
        <p:spPr bwMode="auto">
          <a:xfrm>
            <a:off x="5410200" y="5410200"/>
            <a:ext cx="3200400" cy="461665"/>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a:spAutoFit/>
          </a:bodyPr>
          <a:lstStyle/>
          <a:p>
            <a:pPr>
              <a:spcBef>
                <a:spcPct val="50000"/>
              </a:spcBef>
              <a:defRPr/>
            </a:pPr>
            <a:r>
              <a:rPr lang="en-US" altLang="zh-CN" sz="2000" dirty="0">
                <a:latin typeface="Century Gothic" pitchFamily="34" charset="0"/>
              </a:rPr>
              <a:t> </a:t>
            </a:r>
            <a:r>
              <a:rPr lang="en-US" altLang="zh-CN" sz="2400" b="1" dirty="0">
                <a:latin typeface="Century Gothic" pitchFamily="34" charset="0"/>
              </a:rPr>
              <a:t>A = T	 	C = G</a:t>
            </a:r>
            <a:endParaRPr lang="en-US" sz="2400" b="1" dirty="0">
              <a:latin typeface="Century Gothic" pitchFamily="34" charset="0"/>
            </a:endParaRPr>
          </a:p>
        </p:txBody>
      </p:sp>
      <p:sp>
        <p:nvSpPr>
          <p:cNvPr id="14" name="Line 10"/>
          <p:cNvSpPr>
            <a:spLocks noChangeShapeType="1"/>
          </p:cNvSpPr>
          <p:nvPr/>
        </p:nvSpPr>
        <p:spPr bwMode="auto">
          <a:xfrm>
            <a:off x="7659914" y="5765800"/>
            <a:ext cx="152400" cy="0"/>
          </a:xfrm>
          <a:prstGeom prst="line">
            <a:avLst/>
          </a:prstGeom>
          <a:ln>
            <a:solidFill>
              <a:schemeClr val="bg1"/>
            </a:solidFill>
            <a:headEnd/>
            <a:tailEnd/>
          </a:ln>
        </p:spPr>
        <p:style>
          <a:lnRef idx="3">
            <a:schemeClr val="accent3"/>
          </a:lnRef>
          <a:fillRef idx="0">
            <a:schemeClr val="accent3"/>
          </a:fillRef>
          <a:effectRef idx="2">
            <a:schemeClr val="accent3"/>
          </a:effectRef>
          <a:fontRef idx="minor">
            <a:schemeClr val="tx1"/>
          </a:fontRef>
        </p:style>
        <p:txBody>
          <a:bodyPr/>
          <a:lstStyle/>
          <a:p>
            <a:pPr>
              <a:defRPr/>
            </a:pPr>
            <a:endParaRPr lang="en-US"/>
          </a:p>
        </p:txBody>
      </p:sp>
    </p:spTree>
  </p:cSld>
  <p:clrMapOvr>
    <a:masterClrMapping/>
  </p:clrMapOvr>
</p:sld>
</file>

<file path=ppt/theme/theme1.xml><?xml version="1.0" encoding="utf-8"?>
<a:theme xmlns:a="http://schemas.openxmlformats.org/drawingml/2006/main" name="Slide-5-UTM-2019">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Slide-5-UTM-2019</Template>
  <TotalTime>264</TotalTime>
  <Words>1658</Words>
  <Application>Microsoft Office PowerPoint</Application>
  <PresentationFormat>On-screen Show (4:3)</PresentationFormat>
  <Paragraphs>221</Paragraphs>
  <Slides>36</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Arial Narrow</vt:lpstr>
      <vt:lpstr>Calibri</vt:lpstr>
      <vt:lpstr>Calibri Light</vt:lpstr>
      <vt:lpstr>Century Gothic</vt:lpstr>
      <vt:lpstr>Times New Roman</vt:lpstr>
      <vt:lpstr>Wingdings</vt:lpstr>
      <vt:lpstr>Slide-5-UTM-2019</vt:lpstr>
      <vt:lpstr>CELL &amp; MOLECULAR BIOLOGY FOR BIOINFORMATICS SEBB 4173  Chapter 2:  DNA replication </vt:lpstr>
      <vt:lpstr>PowerPoint Presentation</vt:lpstr>
      <vt:lpstr>2.1 Gene </vt:lpstr>
      <vt:lpstr>PowerPoint Presentation</vt:lpstr>
      <vt:lpstr>Where is DNA</vt:lpstr>
      <vt:lpstr>What is DNA?</vt:lpstr>
      <vt:lpstr>PowerPoint Presentation</vt:lpstr>
      <vt:lpstr>2.2 Replication of DNA</vt:lpstr>
      <vt:lpstr>PowerPoint Presentation</vt:lpstr>
      <vt:lpstr>PowerPoint Presentation</vt:lpstr>
      <vt:lpstr>PowerPoint Presentation</vt:lpstr>
      <vt:lpstr>PowerPoint Presentation</vt:lpstr>
      <vt:lpstr>2.3 How are the new strands synthesised?</vt:lpstr>
      <vt:lpstr>Separation of Double Helix into Strands</vt:lpstr>
      <vt:lpstr>PowerPoint Presentation</vt:lpstr>
      <vt:lpstr>PowerPoint Presentation</vt:lpstr>
      <vt:lpstr>PowerPoint Presentation</vt:lpstr>
      <vt:lpstr>PowerPoint Presentation</vt:lpstr>
      <vt:lpstr>Making a New Strand of DNA</vt:lpstr>
      <vt:lpstr>PowerPoint Presentation</vt:lpstr>
      <vt:lpstr>PowerPoint Presentation</vt:lpstr>
      <vt:lpstr>PowerPoint Presentation</vt:lpstr>
      <vt:lpstr>Synthesis Always Goes from 5' to 3’</vt:lpstr>
      <vt:lpstr>PowerPoint Presentation</vt:lpstr>
      <vt:lpstr>PowerPoint Presentation</vt:lpstr>
      <vt:lpstr>Direction of DNA Synthesis</vt:lpstr>
      <vt:lpstr>The Replication Fork Is Where the Action Is! </vt:lpstr>
      <vt:lpstr>PowerPoint Presentation</vt:lpstr>
      <vt:lpstr>PowerPoint Presentation</vt:lpstr>
      <vt:lpstr>Completing the Lagging Strand </vt:lpstr>
      <vt:lpstr>   Starting a New Strand </vt:lpstr>
      <vt:lpstr>PowerPoint Presentation</vt:lpstr>
      <vt:lpstr>PowerPoint Presentation</vt:lpstr>
      <vt:lpstr>PowerPoint Presentation</vt:lpstr>
      <vt:lpstr>  Recoiling the DNA into a Helix</vt:lpstr>
      <vt:lpstr>End of Chapter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Norhana Jusoh</dc:creator>
  <cp:lastModifiedBy>Norhana Jusoh</cp:lastModifiedBy>
  <cp:revision>20</cp:revision>
  <dcterms:created xsi:type="dcterms:W3CDTF">2019-02-20T12:43:19Z</dcterms:created>
  <dcterms:modified xsi:type="dcterms:W3CDTF">2022-03-20T08:18:41Z</dcterms:modified>
</cp:coreProperties>
</file>